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169A53-260C-42FC-934F-C2EB7A2CE9F6}" v="2" dt="2023-03-15T16:16:02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mstrong, Nate@CALFIRE" userId="7f5a7dbd-4d52-48a2-9a62-7d05c2d43560" providerId="ADAL" clId="{85169A53-260C-42FC-934F-C2EB7A2CE9F6}"/>
    <pc:docChg chg="modSld">
      <pc:chgData name="Armstrong, Nate@CALFIRE" userId="7f5a7dbd-4d52-48a2-9a62-7d05c2d43560" providerId="ADAL" clId="{85169A53-260C-42FC-934F-C2EB7A2CE9F6}" dt="2023-03-15T16:17:10.271" v="43" actId="20577"/>
      <pc:docMkLst>
        <pc:docMk/>
      </pc:docMkLst>
      <pc:sldChg chg="modSp mod">
        <pc:chgData name="Armstrong, Nate@CALFIRE" userId="7f5a7dbd-4d52-48a2-9a62-7d05c2d43560" providerId="ADAL" clId="{85169A53-260C-42FC-934F-C2EB7A2CE9F6}" dt="2023-03-15T16:17:10.271" v="43" actId="20577"/>
        <pc:sldMkLst>
          <pc:docMk/>
          <pc:sldMk cId="3852563895" sldId="259"/>
        </pc:sldMkLst>
        <pc:graphicFrameChg chg="mod modGraphic">
          <ac:chgData name="Armstrong, Nate@CALFIRE" userId="7f5a7dbd-4d52-48a2-9a62-7d05c2d43560" providerId="ADAL" clId="{85169A53-260C-42FC-934F-C2EB7A2CE9F6}" dt="2023-03-15T16:17:10.271" v="43" actId="20577"/>
          <ac:graphicFrameMkLst>
            <pc:docMk/>
            <pc:sldMk cId="3852563895" sldId="259"/>
            <ac:graphicFrameMk id="4" creationId="{70F7DBB5-AD6D-04C9-0D59-71E8EA4BD49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55579-5E12-7218-D4CB-A411BA7B6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4C7FF3-F278-A828-22E6-8B086FE5E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EBD7F-664D-CD97-4785-C59974A9E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AA518-0CD6-DB5B-AB57-5F8DFA0A0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08349-B5AD-B7AF-16A3-E1092034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7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2BE2-9B60-6F45-6382-51D43B4D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8E3B0-B173-2CE5-51D8-9D6B104CF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0FB51-33D6-7E20-DF5A-975EB6EC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CAB71-E2F0-43B8-A60E-C011C570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FFA4D-1889-4E0C-4758-3390A8D88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D38B5E-427A-24FC-69AC-2B8F8BA85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F17D2-1B51-3D0D-8F0A-1D50A7ED8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B45DA-764C-C554-BF8D-FCB32680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4B3EC-F35D-DF9F-E7DE-6C65B026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2CE6C-11F7-0AE5-E703-E58A9A4B5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4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00233-EF9A-A00A-3DF9-30B8AAD2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9D1DF-E59D-AC19-BF55-6300E7C92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C40F3-A233-A5A6-FE54-1A6296FAC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E804E-20D0-5D06-5FA7-393AFF29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40C06-F020-7181-8680-357410DBC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1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ED3DB-7369-1010-23E2-A24314B7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799DB-B30F-9DB5-84DD-E5A32DB0C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E347C-260D-6F96-3906-F5AE23AAB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DE0D3-28FF-81AC-4CFA-AA9F2092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FAEE9-39D0-315E-0E72-1F7DE7D21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3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D60DE-E1C1-30BA-5DC2-B09FC5CF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43923-0DBF-2C9F-5AB4-C529A16E9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40294-AAE3-ED30-4759-2DC4FBD1F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4E7B1-DB04-0F1A-C460-208EE4692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23212-1598-8C87-B480-0B0599D8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D534B-9D15-464C-062A-766C55CE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3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EFFF-BB9C-97E7-BD4B-4314267AF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0BA7D-DE25-FBF8-3C7E-10B3EDD7B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491C4-1416-0931-92F3-975566C43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D87D1-DE1F-04AD-95CC-68EDB11D2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0822D-BE6B-F7FD-4538-B2248C0B9A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3557C4-F1A1-690F-79F7-C08D41F75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783ADE-F64F-FE36-B7FD-EB5B39C59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48CBE-4767-99D5-9425-10301F62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2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30959-8E11-86FB-DFE9-A7B3844B3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9BC54D-4FF7-59DC-7DBC-22F86EC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778FF-FDEF-B7B4-5957-0CEA7C69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178AA8-AD83-9101-51B7-BC68E691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5C6B31-4949-FA17-32E5-11CA33926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54717-B684-2FB6-21E0-91B7D3419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497FF-9219-4803-605F-0BC6DC935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8494-485D-565D-E0BC-C9990A36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BEEBE-B532-CFEB-D696-3F049782B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F819A-EB7F-CD01-83BB-7DCC36887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90D6E-02F0-B4B8-58BA-AEB48A96F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FC9DE7-F5DA-AD2B-2F3A-D0B33B42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B8155-3158-EA88-43C2-EF45F817B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AB0C8-45AA-BB9A-52AC-F7C253A70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785BD2-5543-D69F-9293-32ED61377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512AA-1BDC-8A51-B492-3A1CB6563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90FB2-7830-92F6-8E46-908AB7529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DE802-2F6F-4192-07B7-D9624C9C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2F24F-4E7C-463A-602B-347A9003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4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300E93-3460-B762-0C0B-A7978CE20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333E3-4ABA-E029-1D27-41D210E3E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AF620-3B60-0E4A-D946-EF2D77690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B67B7-B778-4093-9073-575408EB65A0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04263-383A-F24D-B1C7-E3032E37B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BB71B-F15B-AD97-B61F-BDD3E70A4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841B-845D-483F-924B-1534230A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1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731E4-BA56-0830-B7C1-F5FC34137D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Santa Cruz County Fire</a:t>
            </a:r>
            <a:br>
              <a:rPr lang="en-US" dirty="0"/>
            </a:br>
            <a:r>
              <a:rPr lang="en-US" dirty="0"/>
              <a:t>contract options with CAL FIRE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2D62BE-6A8A-4492-B945-E0613CA3BC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Fire Department Advisory Commission</a:t>
            </a:r>
          </a:p>
          <a:p>
            <a:r>
              <a:rPr lang="en-US" dirty="0"/>
              <a:t>March 15, 2023</a:t>
            </a:r>
          </a:p>
        </p:txBody>
      </p:sp>
    </p:spTree>
    <p:extLst>
      <p:ext uri="{BB962C8B-B14F-4D97-AF65-F5344CB8AC3E}">
        <p14:creationId xmlns:p14="http://schemas.microsoft.com/office/powerpoint/2010/main" val="189836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02A3E-683D-11E0-1FBA-68BF8D429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contract for staffing/management expires July 1,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F2286-E46F-C327-22F0-CFFFA551C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 FIRE cannot continue staffing under the “Amador” model at the current level:</a:t>
            </a:r>
          </a:p>
          <a:p>
            <a:pPr lvl="1"/>
            <a:r>
              <a:rPr lang="en-US" dirty="0"/>
              <a:t>Undue burden on CAL FIRE employees</a:t>
            </a:r>
          </a:p>
          <a:p>
            <a:pPr lvl="2"/>
            <a:r>
              <a:rPr lang="en-US" dirty="0"/>
              <a:t>Not a large enough pool of personnel</a:t>
            </a:r>
          </a:p>
          <a:p>
            <a:pPr lvl="1"/>
            <a:r>
              <a:rPr lang="en-US" dirty="0"/>
              <a:t>Commitment to Amador staffing is detracting CAL FIRE from fuel reduction efforts and other projects</a:t>
            </a:r>
          </a:p>
        </p:txBody>
      </p:sp>
    </p:spTree>
    <p:extLst>
      <p:ext uri="{BB962C8B-B14F-4D97-AF65-F5344CB8AC3E}">
        <p14:creationId xmlns:p14="http://schemas.microsoft.com/office/powerpoint/2010/main" val="147461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F8954-9895-C104-997C-F77E91F72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Options for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46D7F-C0FE-5981-BFB5-064301839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Decreasing Amador Commitment to three busiest response areas with primary response for the remaining two areas to come from Volunteer Firefighters</a:t>
            </a:r>
          </a:p>
          <a:p>
            <a:r>
              <a:rPr lang="en-US" dirty="0"/>
              <a:t>Add year-round full time staffing in two County Fire response areas and continue Amador coverage in the other three</a:t>
            </a:r>
          </a:p>
          <a:p>
            <a:r>
              <a:rPr lang="en-US" dirty="0"/>
              <a:t>Hybrid model- Add five full time employees in a year-round model to bolster staffing and allow for continuance of Amador staffing</a:t>
            </a:r>
          </a:p>
        </p:txBody>
      </p:sp>
    </p:spTree>
    <p:extLst>
      <p:ext uri="{BB962C8B-B14F-4D97-AF65-F5344CB8AC3E}">
        <p14:creationId xmlns:p14="http://schemas.microsoft.com/office/powerpoint/2010/main" val="293971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6DDDE-CCCE-7897-EF9A-CF50C8B8C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Assumptions for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D80CE-00F3-B375-5DC2-128F2813F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Amador requirement for Firefighter 1 is now six per station.</a:t>
            </a:r>
          </a:p>
          <a:p>
            <a:r>
              <a:rPr lang="en-US" dirty="0"/>
              <a:t>All options will have Amador period shortened to five months.</a:t>
            </a:r>
          </a:p>
          <a:p>
            <a:r>
              <a:rPr lang="en-US" dirty="0"/>
              <a:t>Eliminating one Fire Captain and the Fire Prevention Specialist positions.</a:t>
            </a:r>
          </a:p>
          <a:p>
            <a:r>
              <a:rPr lang="en-US" dirty="0"/>
              <a:t>Add one Forestry Assistant II position for fuel reduction projects, etc.</a:t>
            </a:r>
          </a:p>
          <a:p>
            <a:r>
              <a:rPr lang="en-US" dirty="0"/>
              <a:t>Decreased projected savings due to shorter Amador period.</a:t>
            </a:r>
          </a:p>
        </p:txBody>
      </p:sp>
    </p:spTree>
    <p:extLst>
      <p:ext uri="{BB962C8B-B14F-4D97-AF65-F5344CB8AC3E}">
        <p14:creationId xmlns:p14="http://schemas.microsoft.com/office/powerpoint/2010/main" val="16402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677E1-B87B-3367-5552-B30A9C5DB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Options Compared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0F7DBB5-AD6D-04C9-0D59-71E8EA4BD4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361411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73">
                  <a:extLst>
                    <a:ext uri="{9D8B030D-6E8A-4147-A177-3AD203B41FA5}">
                      <a16:colId xmlns:a16="http://schemas.microsoft.com/office/drawing/2014/main" val="4290086805"/>
                    </a:ext>
                  </a:extLst>
                </a:gridCol>
                <a:gridCol w="2021747">
                  <a:extLst>
                    <a:ext uri="{9D8B030D-6E8A-4147-A177-3AD203B41FA5}">
                      <a16:colId xmlns:a16="http://schemas.microsoft.com/office/drawing/2014/main" val="1190984904"/>
                    </a:ext>
                  </a:extLst>
                </a:gridCol>
                <a:gridCol w="1828940">
                  <a:extLst>
                    <a:ext uri="{9D8B030D-6E8A-4147-A177-3AD203B41FA5}">
                      <a16:colId xmlns:a16="http://schemas.microsoft.com/office/drawing/2014/main" val="2896099898"/>
                    </a:ext>
                  </a:extLst>
                </a:gridCol>
                <a:gridCol w="2592058">
                  <a:extLst>
                    <a:ext uri="{9D8B030D-6E8A-4147-A177-3AD203B41FA5}">
                      <a16:colId xmlns:a16="http://schemas.microsoft.com/office/drawing/2014/main" val="1898162998"/>
                    </a:ext>
                  </a:extLst>
                </a:gridCol>
                <a:gridCol w="1614182">
                  <a:extLst>
                    <a:ext uri="{9D8B030D-6E8A-4147-A177-3AD203B41FA5}">
                      <a16:colId xmlns:a16="http://schemas.microsoft.com/office/drawing/2014/main" val="2197287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(Comparison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Three Station Amador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Two station full time. Three station Amador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Hybrid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65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Staffing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$6,003,971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$4,085,739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$6,962,131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$6,181,792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78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Operating Expense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133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Projected 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$446,859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$846,213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$768,179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181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$5,138,879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$7,615,918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$6,913,613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7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Projected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$5,799,492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$5,799,492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$5,799,492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988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Projected annual 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$1,816,426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$1,114,121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657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depletion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727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563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276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Santa Cruz County Fire contract options with CAL FIRE</vt:lpstr>
      <vt:lpstr>Current contract for staffing/management expires July 1, 2023</vt:lpstr>
      <vt:lpstr>Options for consideration</vt:lpstr>
      <vt:lpstr>Assumptions for Options</vt:lpstr>
      <vt:lpstr>Options Compared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Cruz County Fire contract options with CAL FIRE</dc:title>
  <dc:creator>Armstrong, Nate@CALFIRE</dc:creator>
  <cp:lastModifiedBy>Armstrong, Nate@CALFIRE</cp:lastModifiedBy>
  <cp:revision>1</cp:revision>
  <dcterms:created xsi:type="dcterms:W3CDTF">2023-03-14T18:26:59Z</dcterms:created>
  <dcterms:modified xsi:type="dcterms:W3CDTF">2023-03-15T16:17:14Z</dcterms:modified>
</cp:coreProperties>
</file>