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9" r:id="rId4"/>
    <p:sldId id="270" r:id="rId5"/>
    <p:sldId id="271" r:id="rId6"/>
    <p:sldId id="268" r:id="rId7"/>
    <p:sldId id="258" r:id="rId8"/>
    <p:sldId id="257" r:id="rId9"/>
    <p:sldId id="259" r:id="rId10"/>
    <p:sldId id="272" r:id="rId11"/>
    <p:sldId id="273"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E75B-8826-9005-B92C-428A7CF106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F6BD6-F973-B727-9613-0509BBAEEC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D29A2C-1F5E-F6C6-D61A-4382BCA3CF4F}"/>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5" name="Footer Placeholder 4">
            <a:extLst>
              <a:ext uri="{FF2B5EF4-FFF2-40B4-BE49-F238E27FC236}">
                <a16:creationId xmlns:a16="http://schemas.microsoft.com/office/drawing/2014/main" id="{CCAF8CC0-2789-753C-8783-143023E35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7EC4D-E44A-4FCF-78E9-A8A8BBF49329}"/>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083787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A3AF-6431-4C8C-D3A9-9EE52AB5D1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26124-7D61-494F-D3BF-73EA5BB2E9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D7447-FBEA-73DA-FEF6-B1C4740175AA}"/>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5" name="Footer Placeholder 4">
            <a:extLst>
              <a:ext uri="{FF2B5EF4-FFF2-40B4-BE49-F238E27FC236}">
                <a16:creationId xmlns:a16="http://schemas.microsoft.com/office/drawing/2014/main" id="{5ED1E824-D771-EEFA-2DA7-3E0334B4A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D32FF-3543-962E-D291-A75ED89BEE48}"/>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831932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291A5-EE54-9643-C214-BA1C523AA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5AB5A-238F-9F42-A9CF-999DF2AE6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441E8-BBDF-20E3-85F9-74B37A8F6B04}"/>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5" name="Footer Placeholder 4">
            <a:extLst>
              <a:ext uri="{FF2B5EF4-FFF2-40B4-BE49-F238E27FC236}">
                <a16:creationId xmlns:a16="http://schemas.microsoft.com/office/drawing/2014/main" id="{260482AD-5AE8-41F9-AAFC-45DB0A794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FE233-A029-2724-064C-6AF2704B33E0}"/>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53705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7DFA-5936-BB1C-1DDD-98AC2BE5E4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65AEB-BD11-EC8A-98C5-88C66B4178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85035-2586-EE53-BF59-71396AC924C5}"/>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5" name="Footer Placeholder 4">
            <a:extLst>
              <a:ext uri="{FF2B5EF4-FFF2-40B4-BE49-F238E27FC236}">
                <a16:creationId xmlns:a16="http://schemas.microsoft.com/office/drawing/2014/main" id="{CED09F5E-99EE-7232-C0CE-E0F91031B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50736-5B4B-9533-91D5-FD7E3B2F1096}"/>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421047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657D-1593-9362-4CA6-DC1F2D88F5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A071B8-61A2-695A-760C-02F0E9997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AF058B-F1C1-07A4-0B89-B76BC33EBD0D}"/>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5" name="Footer Placeholder 4">
            <a:extLst>
              <a:ext uri="{FF2B5EF4-FFF2-40B4-BE49-F238E27FC236}">
                <a16:creationId xmlns:a16="http://schemas.microsoft.com/office/drawing/2014/main" id="{C34BBD2F-F807-C1F1-A4DB-F8A6B2695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18B10-A477-7683-C76C-E66B8A66C33F}"/>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107360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091D-5D20-91C8-6531-D8D7E178B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873381-5DF5-1404-AA8E-94D7AD07D3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735052-77C6-B30B-AE98-2B2101A906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751026-1905-AEC6-C4DD-444234186701}"/>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6" name="Footer Placeholder 5">
            <a:extLst>
              <a:ext uri="{FF2B5EF4-FFF2-40B4-BE49-F238E27FC236}">
                <a16:creationId xmlns:a16="http://schemas.microsoft.com/office/drawing/2014/main" id="{823AB009-9909-16DE-116C-FEEC2454D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72898-9938-F294-C7A1-83C1546353F6}"/>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377424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01A8-5168-4FCF-01D2-38655D294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C1DF9C-3E38-17CD-72D6-277865E9B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B866F0-594F-B031-B22F-6BA2DA351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8BA1AF-F6EE-F0D1-F1B8-B90B91F5E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55C2AF-83C7-1690-5180-56E37A04B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70226E-C41A-EE52-6C8C-4A01D2E7D06D}"/>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8" name="Footer Placeholder 7">
            <a:extLst>
              <a:ext uri="{FF2B5EF4-FFF2-40B4-BE49-F238E27FC236}">
                <a16:creationId xmlns:a16="http://schemas.microsoft.com/office/drawing/2014/main" id="{8F12388B-338B-B8A8-8A6C-7D3EE54D85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23E88A-69DE-72DD-50CD-E8D8739EA871}"/>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214220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0ABB-6803-25B8-A060-A77727FBC4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A110B-EDB4-BBE2-B049-45FA5D937C1C}"/>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4" name="Footer Placeholder 3">
            <a:extLst>
              <a:ext uri="{FF2B5EF4-FFF2-40B4-BE49-F238E27FC236}">
                <a16:creationId xmlns:a16="http://schemas.microsoft.com/office/drawing/2014/main" id="{15A8579E-3DA3-933D-6AFF-75B95C5A07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C145A5-142B-F78B-C015-CD0AC7629D17}"/>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208747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AEC43-72AA-12F6-C249-346DEF559006}"/>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3" name="Footer Placeholder 2">
            <a:extLst>
              <a:ext uri="{FF2B5EF4-FFF2-40B4-BE49-F238E27FC236}">
                <a16:creationId xmlns:a16="http://schemas.microsoft.com/office/drawing/2014/main" id="{762DD184-41CB-BCF2-EFB2-A717341664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35F89-0E5D-A479-1AF0-01A23FEE3362}"/>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222839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578C-2AF1-2510-25CB-DFB64B274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8F5C1B-E300-82C1-6484-246BF6D8D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320FC6-406A-2752-4DF3-45C5D529B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C0C612-7F1A-6107-19E4-08423972D66D}"/>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6" name="Footer Placeholder 5">
            <a:extLst>
              <a:ext uri="{FF2B5EF4-FFF2-40B4-BE49-F238E27FC236}">
                <a16:creationId xmlns:a16="http://schemas.microsoft.com/office/drawing/2014/main" id="{49BB11C8-3A8B-0310-32AC-AF87FBD88A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F720E-1542-6E0F-6C15-816E8E9F397F}"/>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15611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327E-7466-BBB4-DBAB-69E59CEEA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216AA8-2055-AC4E-6099-D52109EF4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9BBF7E-9A3B-D123-4170-B20D4902E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626AC-FF16-64BD-B69A-4F390BCB7A8C}"/>
              </a:ext>
            </a:extLst>
          </p:cNvPr>
          <p:cNvSpPr>
            <a:spLocks noGrp="1"/>
          </p:cNvSpPr>
          <p:nvPr>
            <p:ph type="dt" sz="half" idx="10"/>
          </p:nvPr>
        </p:nvSpPr>
        <p:spPr/>
        <p:txBody>
          <a:bodyPr/>
          <a:lstStyle/>
          <a:p>
            <a:fld id="{EEACD2ED-F31B-414D-B726-356E17CC2E80}" type="datetimeFigureOut">
              <a:rPr lang="en-US" smtClean="0"/>
              <a:t>4/27/2023</a:t>
            </a:fld>
            <a:endParaRPr lang="en-US"/>
          </a:p>
        </p:txBody>
      </p:sp>
      <p:sp>
        <p:nvSpPr>
          <p:cNvPr id="6" name="Footer Placeholder 5">
            <a:extLst>
              <a:ext uri="{FF2B5EF4-FFF2-40B4-BE49-F238E27FC236}">
                <a16:creationId xmlns:a16="http://schemas.microsoft.com/office/drawing/2014/main" id="{900EBBC2-AD69-0FCF-1024-2459FA6FE9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1A9A0-C5C8-B222-1F89-4324FEA2261A}"/>
              </a:ext>
            </a:extLst>
          </p:cNvPr>
          <p:cNvSpPr>
            <a:spLocks noGrp="1"/>
          </p:cNvSpPr>
          <p:nvPr>
            <p:ph type="sldNum" sz="quarter" idx="12"/>
          </p:nvPr>
        </p:nvSpPr>
        <p:spPr/>
        <p:txBody>
          <a:bodyPr/>
          <a:lstStyle/>
          <a:p>
            <a:fld id="{4E1D8750-A4D1-4CDF-AC1D-30CB88414395}" type="slidenum">
              <a:rPr lang="en-US" smtClean="0"/>
              <a:t>‹#›</a:t>
            </a:fld>
            <a:endParaRPr lang="en-US"/>
          </a:p>
        </p:txBody>
      </p:sp>
    </p:spTree>
    <p:extLst>
      <p:ext uri="{BB962C8B-B14F-4D97-AF65-F5344CB8AC3E}">
        <p14:creationId xmlns:p14="http://schemas.microsoft.com/office/powerpoint/2010/main" val="103271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612E6-C2B4-3AA1-0AE9-96969A6E4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298BCB-C802-D919-8B13-4EE10985E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05FD5-2863-837A-1268-36CC441158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CD2ED-F31B-414D-B726-356E17CC2E80}" type="datetimeFigureOut">
              <a:rPr lang="en-US" smtClean="0"/>
              <a:t>4/27/2023</a:t>
            </a:fld>
            <a:endParaRPr lang="en-US"/>
          </a:p>
        </p:txBody>
      </p:sp>
      <p:sp>
        <p:nvSpPr>
          <p:cNvPr id="5" name="Footer Placeholder 4">
            <a:extLst>
              <a:ext uri="{FF2B5EF4-FFF2-40B4-BE49-F238E27FC236}">
                <a16:creationId xmlns:a16="http://schemas.microsoft.com/office/drawing/2014/main" id="{4A7D020C-A054-D482-A3CF-D39F7F88B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D3B621-8211-AEBC-1A0B-CA4BFA1A5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D8750-A4D1-4CDF-AC1D-30CB88414395}" type="slidenum">
              <a:rPr lang="en-US" smtClean="0"/>
              <a:t>‹#›</a:t>
            </a:fld>
            <a:endParaRPr lang="en-US"/>
          </a:p>
        </p:txBody>
      </p:sp>
    </p:spTree>
    <p:extLst>
      <p:ext uri="{BB962C8B-B14F-4D97-AF65-F5344CB8AC3E}">
        <p14:creationId xmlns:p14="http://schemas.microsoft.com/office/powerpoint/2010/main" val="37160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F38BDC-4057-CAD1-C975-F710055F3F7A}"/>
              </a:ext>
            </a:extLst>
          </p:cNvPr>
          <p:cNvSpPr>
            <a:spLocks noGrp="1"/>
          </p:cNvSpPr>
          <p:nvPr>
            <p:ph type="ctrTitle"/>
          </p:nvPr>
        </p:nvSpPr>
        <p:spPr>
          <a:xfrm>
            <a:off x="798388" y="5409001"/>
            <a:ext cx="10592174" cy="765296"/>
          </a:xfrm>
        </p:spPr>
        <p:txBody>
          <a:bodyPr anchor="t">
            <a:normAutofit fontScale="90000"/>
          </a:bodyPr>
          <a:lstStyle/>
          <a:p>
            <a:r>
              <a:rPr lang="en-US" sz="4000" dirty="0">
                <a:solidFill>
                  <a:schemeClr val="tx2"/>
                </a:solidFill>
              </a:rPr>
              <a:t>CALFIRE Contract Recommendation</a:t>
            </a:r>
            <a:br>
              <a:rPr lang="en-US" sz="4000" dirty="0">
                <a:solidFill>
                  <a:schemeClr val="tx2"/>
                </a:solidFill>
              </a:rPr>
            </a:br>
            <a:r>
              <a:rPr lang="en-US" sz="2000" dirty="0">
                <a:solidFill>
                  <a:schemeClr val="tx2"/>
                </a:solidFill>
              </a:rPr>
              <a:t>May 3</a:t>
            </a:r>
            <a:r>
              <a:rPr lang="en-US" sz="2000" baseline="30000" dirty="0">
                <a:solidFill>
                  <a:schemeClr val="tx2"/>
                </a:solidFill>
              </a:rPr>
              <a:t>rd</a:t>
            </a:r>
            <a:r>
              <a:rPr lang="en-US" sz="2000" dirty="0">
                <a:solidFill>
                  <a:schemeClr val="tx2"/>
                </a:solidFill>
              </a:rPr>
              <a:t> 2023</a:t>
            </a:r>
            <a:endParaRPr lang="en-US" sz="4000" dirty="0">
              <a:solidFill>
                <a:schemeClr val="tx2"/>
              </a:solidFill>
            </a:endParaRPr>
          </a:p>
        </p:txBody>
      </p:sp>
      <p:pic>
        <p:nvPicPr>
          <p:cNvPr id="1026" name="Picture 2" descr="Logo">
            <a:extLst>
              <a:ext uri="{FF2B5EF4-FFF2-40B4-BE49-F238E27FC236}">
                <a16:creationId xmlns:a16="http://schemas.microsoft.com/office/drawing/2014/main" id="{31D6B3C1-53FA-87E5-B0A9-3CF5ABC74C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8"/>
          <a:stretch/>
        </p:blipFill>
        <p:spPr bwMode="auto">
          <a:xfrm>
            <a:off x="-3050" y="75511"/>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34" name="Freeform: Shape 1033">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36" name="Freeform: Shape 1035">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Subtitle 4">
            <a:extLst>
              <a:ext uri="{FF2B5EF4-FFF2-40B4-BE49-F238E27FC236}">
                <a16:creationId xmlns:a16="http://schemas.microsoft.com/office/drawing/2014/main" id="{CFE1CB3B-A54C-76AD-840B-E0B97AAA6436}"/>
              </a:ext>
            </a:extLst>
          </p:cNvPr>
          <p:cNvSpPr>
            <a:spLocks noGrp="1"/>
          </p:cNvSpPr>
          <p:nvPr>
            <p:ph type="subTitle" idx="1"/>
          </p:nvPr>
        </p:nvSpPr>
        <p:spPr>
          <a:xfrm>
            <a:off x="1624668" y="4399599"/>
            <a:ext cx="9144000" cy="1655762"/>
          </a:xfrm>
        </p:spPr>
        <p:txBody>
          <a:bodyPr/>
          <a:lstStyle/>
          <a:p>
            <a:r>
              <a:rPr lang="en-US" sz="4000" dirty="0"/>
              <a:t>Fire Department Advisory Commission </a:t>
            </a:r>
          </a:p>
          <a:p>
            <a:endParaRPr lang="en-US" dirty="0"/>
          </a:p>
        </p:txBody>
      </p:sp>
    </p:spTree>
    <p:extLst>
      <p:ext uri="{BB962C8B-B14F-4D97-AF65-F5344CB8AC3E}">
        <p14:creationId xmlns:p14="http://schemas.microsoft.com/office/powerpoint/2010/main" val="409792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8391118-C69B-D9E8-B499-10B2294AF8C3}"/>
              </a:ext>
            </a:extLst>
          </p:cNvPr>
          <p:cNvGraphicFramePr>
            <a:graphicFrameLocks noGrp="1"/>
          </p:cNvGraphicFramePr>
          <p:nvPr>
            <p:ph idx="1"/>
            <p:extLst>
              <p:ext uri="{D42A27DB-BD31-4B8C-83A1-F6EECF244321}">
                <p14:modId xmlns:p14="http://schemas.microsoft.com/office/powerpoint/2010/main" val="3326172403"/>
              </p:ext>
            </p:extLst>
          </p:nvPr>
        </p:nvGraphicFramePr>
        <p:xfrm>
          <a:off x="1108191" y="2138340"/>
          <a:ext cx="9856221" cy="4299935"/>
        </p:xfrm>
        <a:graphic>
          <a:graphicData uri="http://schemas.openxmlformats.org/drawingml/2006/table">
            <a:tbl>
              <a:tblPr/>
              <a:tblGrid>
                <a:gridCol w="812535">
                  <a:extLst>
                    <a:ext uri="{9D8B030D-6E8A-4147-A177-3AD203B41FA5}">
                      <a16:colId xmlns:a16="http://schemas.microsoft.com/office/drawing/2014/main" val="1136927266"/>
                    </a:ext>
                  </a:extLst>
                </a:gridCol>
                <a:gridCol w="812535">
                  <a:extLst>
                    <a:ext uri="{9D8B030D-6E8A-4147-A177-3AD203B41FA5}">
                      <a16:colId xmlns:a16="http://schemas.microsoft.com/office/drawing/2014/main" val="3282176554"/>
                    </a:ext>
                  </a:extLst>
                </a:gridCol>
                <a:gridCol w="812535">
                  <a:extLst>
                    <a:ext uri="{9D8B030D-6E8A-4147-A177-3AD203B41FA5}">
                      <a16:colId xmlns:a16="http://schemas.microsoft.com/office/drawing/2014/main" val="1326339881"/>
                    </a:ext>
                  </a:extLst>
                </a:gridCol>
                <a:gridCol w="812535">
                  <a:extLst>
                    <a:ext uri="{9D8B030D-6E8A-4147-A177-3AD203B41FA5}">
                      <a16:colId xmlns:a16="http://schemas.microsoft.com/office/drawing/2014/main" val="3303264410"/>
                    </a:ext>
                  </a:extLst>
                </a:gridCol>
                <a:gridCol w="812535">
                  <a:extLst>
                    <a:ext uri="{9D8B030D-6E8A-4147-A177-3AD203B41FA5}">
                      <a16:colId xmlns:a16="http://schemas.microsoft.com/office/drawing/2014/main" val="1983906172"/>
                    </a:ext>
                  </a:extLst>
                </a:gridCol>
                <a:gridCol w="1286515">
                  <a:extLst>
                    <a:ext uri="{9D8B030D-6E8A-4147-A177-3AD203B41FA5}">
                      <a16:colId xmlns:a16="http://schemas.microsoft.com/office/drawing/2014/main" val="383225651"/>
                    </a:ext>
                  </a:extLst>
                </a:gridCol>
                <a:gridCol w="1303442">
                  <a:extLst>
                    <a:ext uri="{9D8B030D-6E8A-4147-A177-3AD203B41FA5}">
                      <a16:colId xmlns:a16="http://schemas.microsoft.com/office/drawing/2014/main" val="2212365762"/>
                    </a:ext>
                  </a:extLst>
                </a:gridCol>
                <a:gridCol w="952189">
                  <a:extLst>
                    <a:ext uri="{9D8B030D-6E8A-4147-A177-3AD203B41FA5}">
                      <a16:colId xmlns:a16="http://schemas.microsoft.com/office/drawing/2014/main" val="1884860865"/>
                    </a:ext>
                  </a:extLst>
                </a:gridCol>
                <a:gridCol w="981814">
                  <a:extLst>
                    <a:ext uri="{9D8B030D-6E8A-4147-A177-3AD203B41FA5}">
                      <a16:colId xmlns:a16="http://schemas.microsoft.com/office/drawing/2014/main" val="3981213460"/>
                    </a:ext>
                  </a:extLst>
                </a:gridCol>
                <a:gridCol w="812535">
                  <a:extLst>
                    <a:ext uri="{9D8B030D-6E8A-4147-A177-3AD203B41FA5}">
                      <a16:colId xmlns:a16="http://schemas.microsoft.com/office/drawing/2014/main" val="1298288904"/>
                    </a:ext>
                  </a:extLst>
                </a:gridCol>
                <a:gridCol w="457051">
                  <a:extLst>
                    <a:ext uri="{9D8B030D-6E8A-4147-A177-3AD203B41FA5}">
                      <a16:colId xmlns:a16="http://schemas.microsoft.com/office/drawing/2014/main" val="3749424083"/>
                    </a:ext>
                  </a:extLst>
                </a:gridCol>
              </a:tblGrid>
              <a:tr h="219042">
                <a:tc>
                  <a:txBody>
                    <a:bodyPr/>
                    <a:lstStyle/>
                    <a:p>
                      <a:pPr algn="ctr" fontAlgn="b"/>
                      <a:r>
                        <a:rPr lang="en-US" sz="1400" b="1" i="0" u="none" strike="noStrike">
                          <a:solidFill>
                            <a:srgbClr val="000000"/>
                          </a:solidFill>
                          <a:effectLst/>
                          <a:latin typeface="Calibri" panose="020F0502020204030204" pitchFamily="34" charset="0"/>
                        </a:rPr>
                        <a:t>FY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Stations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BC</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FAE</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FFI</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Prevention FC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Prevention FPS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Training FC</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Admin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Dispatch</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HEM</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718966"/>
                  </a:ext>
                </a:extLst>
              </a:tr>
              <a:tr h="219042">
                <a:tc>
                  <a:txBody>
                    <a:bodyPr/>
                    <a:lstStyle/>
                    <a:p>
                      <a:pPr algn="ctr" fontAlgn="b"/>
                      <a:r>
                        <a:rPr lang="en-US" sz="1400" b="1" i="0" u="none" strike="noStrike">
                          <a:solidFill>
                            <a:srgbClr val="000000"/>
                          </a:solidFill>
                          <a:effectLst/>
                          <a:latin typeface="Calibri" panose="020F0502020204030204" pitchFamily="34" charset="0"/>
                        </a:rPr>
                        <a:t>2006/07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103181"/>
                  </a:ext>
                </a:extLst>
              </a:tr>
              <a:tr h="219042">
                <a:tc>
                  <a:txBody>
                    <a:bodyPr/>
                    <a:lstStyle/>
                    <a:p>
                      <a:pPr algn="ctr" fontAlgn="b"/>
                      <a:r>
                        <a:rPr lang="en-US" sz="1400" b="1" i="0" u="none" strike="noStrike">
                          <a:solidFill>
                            <a:srgbClr val="000000"/>
                          </a:solidFill>
                          <a:effectLst/>
                          <a:latin typeface="Calibri" panose="020F0502020204030204" pitchFamily="34" charset="0"/>
                        </a:rPr>
                        <a:t>2007/08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1131349307"/>
                  </a:ext>
                </a:extLst>
              </a:tr>
              <a:tr h="219042">
                <a:tc>
                  <a:txBody>
                    <a:bodyPr/>
                    <a:lstStyle/>
                    <a:p>
                      <a:pPr algn="ctr" fontAlgn="b"/>
                      <a:r>
                        <a:rPr lang="en-US" sz="1400" b="1" i="0" u="none" strike="noStrike">
                          <a:solidFill>
                            <a:srgbClr val="000000"/>
                          </a:solidFill>
                          <a:effectLst/>
                          <a:latin typeface="Calibri" panose="020F0502020204030204" pitchFamily="34" charset="0"/>
                        </a:rPr>
                        <a:t>2008/09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565207977"/>
                  </a:ext>
                </a:extLst>
              </a:tr>
              <a:tr h="219042">
                <a:tc>
                  <a:txBody>
                    <a:bodyPr/>
                    <a:lstStyle/>
                    <a:p>
                      <a:pPr algn="ctr" fontAlgn="b"/>
                      <a:r>
                        <a:rPr lang="en-US" sz="1400" b="1" i="0" u="none" strike="noStrike">
                          <a:solidFill>
                            <a:srgbClr val="000000"/>
                          </a:solidFill>
                          <a:effectLst/>
                          <a:latin typeface="Calibri" panose="020F0502020204030204" pitchFamily="34" charset="0"/>
                        </a:rPr>
                        <a:t>2009/10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257981815"/>
                  </a:ext>
                </a:extLst>
              </a:tr>
              <a:tr h="219042">
                <a:tc>
                  <a:txBody>
                    <a:bodyPr/>
                    <a:lstStyle/>
                    <a:p>
                      <a:pPr algn="ctr" fontAlgn="b"/>
                      <a:r>
                        <a:rPr lang="en-US" sz="1400" b="1" i="0" u="none" strike="noStrike">
                          <a:solidFill>
                            <a:srgbClr val="000000"/>
                          </a:solidFill>
                          <a:effectLst/>
                          <a:latin typeface="Calibri" panose="020F0502020204030204" pitchFamily="34" charset="0"/>
                        </a:rPr>
                        <a:t>2010/11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53752514"/>
                  </a:ext>
                </a:extLst>
              </a:tr>
              <a:tr h="219042">
                <a:tc>
                  <a:txBody>
                    <a:bodyPr/>
                    <a:lstStyle/>
                    <a:p>
                      <a:pPr algn="ctr" fontAlgn="b"/>
                      <a:r>
                        <a:rPr lang="en-US" sz="1400" b="1" i="0" u="none" strike="noStrike">
                          <a:solidFill>
                            <a:srgbClr val="000000"/>
                          </a:solidFill>
                          <a:effectLst/>
                          <a:latin typeface="Calibri" panose="020F0502020204030204" pitchFamily="34" charset="0"/>
                        </a:rPr>
                        <a:t>2011/12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049526282"/>
                  </a:ext>
                </a:extLst>
              </a:tr>
              <a:tr h="219042">
                <a:tc>
                  <a:txBody>
                    <a:bodyPr/>
                    <a:lstStyle/>
                    <a:p>
                      <a:pPr algn="ctr" fontAlgn="b"/>
                      <a:r>
                        <a:rPr lang="en-US" sz="1400" b="1" i="0" u="none" strike="noStrike">
                          <a:solidFill>
                            <a:srgbClr val="000000"/>
                          </a:solidFill>
                          <a:effectLst/>
                          <a:latin typeface="Calibri" panose="020F0502020204030204" pitchFamily="34" charset="0"/>
                        </a:rPr>
                        <a:t>2012/13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0.83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362182185"/>
                  </a:ext>
                </a:extLst>
              </a:tr>
              <a:tr h="219042">
                <a:tc>
                  <a:txBody>
                    <a:bodyPr/>
                    <a:lstStyle/>
                    <a:p>
                      <a:pPr algn="ctr" fontAlgn="b"/>
                      <a:r>
                        <a:rPr lang="en-US" sz="1400" b="1" i="0" u="none" strike="noStrike">
                          <a:solidFill>
                            <a:srgbClr val="000000"/>
                          </a:solidFill>
                          <a:effectLst/>
                          <a:latin typeface="Calibri" panose="020F0502020204030204" pitchFamily="34" charset="0"/>
                        </a:rPr>
                        <a:t>2013/14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4144250695"/>
                  </a:ext>
                </a:extLst>
              </a:tr>
              <a:tr h="219042">
                <a:tc>
                  <a:txBody>
                    <a:bodyPr/>
                    <a:lstStyle/>
                    <a:p>
                      <a:pPr algn="ctr" fontAlgn="b"/>
                      <a:r>
                        <a:rPr lang="en-US" sz="1400" b="1" i="0" u="none" strike="noStrike">
                          <a:solidFill>
                            <a:srgbClr val="000000"/>
                          </a:solidFill>
                          <a:effectLst/>
                          <a:latin typeface="Calibri" panose="020F0502020204030204" pitchFamily="34" charset="0"/>
                        </a:rPr>
                        <a:t>2014/15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050799407"/>
                  </a:ext>
                </a:extLst>
              </a:tr>
              <a:tr h="219042">
                <a:tc>
                  <a:txBody>
                    <a:bodyPr/>
                    <a:lstStyle/>
                    <a:p>
                      <a:pPr algn="ctr" fontAlgn="b"/>
                      <a:r>
                        <a:rPr lang="en-US" sz="1400" b="1" i="0" u="none" strike="noStrike">
                          <a:solidFill>
                            <a:srgbClr val="000000"/>
                          </a:solidFill>
                          <a:effectLst/>
                          <a:latin typeface="Calibri" panose="020F0502020204030204" pitchFamily="34" charset="0"/>
                        </a:rPr>
                        <a:t>2015/16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611301715"/>
                  </a:ext>
                </a:extLst>
              </a:tr>
              <a:tr h="219042">
                <a:tc>
                  <a:txBody>
                    <a:bodyPr/>
                    <a:lstStyle/>
                    <a:p>
                      <a:pPr algn="ctr" fontAlgn="b"/>
                      <a:r>
                        <a:rPr lang="en-US" sz="1400" b="1" i="0" u="none" strike="noStrike">
                          <a:solidFill>
                            <a:srgbClr val="000000"/>
                          </a:solidFill>
                          <a:effectLst/>
                          <a:latin typeface="Calibri" panose="020F0502020204030204" pitchFamily="34" charset="0"/>
                        </a:rPr>
                        <a:t>2016/17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758877772"/>
                  </a:ext>
                </a:extLst>
              </a:tr>
              <a:tr h="219042">
                <a:tc>
                  <a:txBody>
                    <a:bodyPr/>
                    <a:lstStyle/>
                    <a:p>
                      <a:pPr algn="ctr" fontAlgn="b"/>
                      <a:r>
                        <a:rPr lang="en-US" sz="1400" b="1" i="0" u="none" strike="noStrike">
                          <a:solidFill>
                            <a:srgbClr val="000000"/>
                          </a:solidFill>
                          <a:effectLst/>
                          <a:latin typeface="Calibri" panose="020F0502020204030204" pitchFamily="34" charset="0"/>
                        </a:rPr>
                        <a:t>2017/18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41469214"/>
                  </a:ext>
                </a:extLst>
              </a:tr>
              <a:tr h="219042">
                <a:tc>
                  <a:txBody>
                    <a:bodyPr/>
                    <a:lstStyle/>
                    <a:p>
                      <a:pPr algn="ctr" fontAlgn="b"/>
                      <a:r>
                        <a:rPr lang="en-US" sz="1400" b="1" i="0" u="none" strike="noStrike">
                          <a:solidFill>
                            <a:srgbClr val="000000"/>
                          </a:solidFill>
                          <a:effectLst/>
                          <a:latin typeface="Calibri" panose="020F0502020204030204" pitchFamily="34" charset="0"/>
                        </a:rPr>
                        <a:t>2018/19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544850930"/>
                  </a:ext>
                </a:extLst>
              </a:tr>
              <a:tr h="219042">
                <a:tc>
                  <a:txBody>
                    <a:bodyPr/>
                    <a:lstStyle/>
                    <a:p>
                      <a:pPr algn="ctr" fontAlgn="b"/>
                      <a:r>
                        <a:rPr lang="en-US" sz="1400" b="1" i="0" u="none" strike="noStrike">
                          <a:solidFill>
                            <a:srgbClr val="000000"/>
                          </a:solidFill>
                          <a:effectLst/>
                          <a:latin typeface="Calibri" panose="020F0502020204030204" pitchFamily="34" charset="0"/>
                        </a:rPr>
                        <a:t>2019/20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715593756"/>
                  </a:ext>
                </a:extLst>
              </a:tr>
              <a:tr h="219042">
                <a:tc>
                  <a:txBody>
                    <a:bodyPr/>
                    <a:lstStyle/>
                    <a:p>
                      <a:pPr algn="ctr" fontAlgn="b"/>
                      <a:r>
                        <a:rPr lang="en-US" sz="1400" b="1" i="0" u="none" strike="noStrike">
                          <a:solidFill>
                            <a:srgbClr val="000000"/>
                          </a:solidFill>
                          <a:effectLst/>
                          <a:latin typeface="Calibri" panose="020F0502020204030204" pitchFamily="34" charset="0"/>
                        </a:rPr>
                        <a:t>2020/21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2961866700"/>
                  </a:ext>
                </a:extLst>
              </a:tr>
              <a:tr h="288005">
                <a:tc>
                  <a:txBody>
                    <a:bodyPr/>
                    <a:lstStyle/>
                    <a:p>
                      <a:pPr algn="ctr" fontAlgn="b"/>
                      <a:r>
                        <a:rPr lang="en-US" sz="1400" b="1" i="0" u="none" strike="noStrike">
                          <a:solidFill>
                            <a:srgbClr val="000000"/>
                          </a:solidFill>
                          <a:effectLst/>
                          <a:latin typeface="Calibri" panose="020F0502020204030204" pitchFamily="34" charset="0"/>
                        </a:rPr>
                        <a:t>2021/22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466134182"/>
                  </a:ext>
                </a:extLst>
              </a:tr>
              <a:tr h="219042">
                <a:tc>
                  <a:txBody>
                    <a:bodyPr/>
                    <a:lstStyle/>
                    <a:p>
                      <a:pPr algn="ctr" fontAlgn="b"/>
                      <a:r>
                        <a:rPr lang="en-US" sz="1400" b="1" i="0" u="none" strike="noStrike">
                          <a:solidFill>
                            <a:srgbClr val="000000"/>
                          </a:solidFill>
                          <a:effectLst/>
                          <a:latin typeface="Calibri" panose="020F0502020204030204" pitchFamily="34" charset="0"/>
                        </a:rPr>
                        <a:t>2022/23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1493561426"/>
                  </a:ext>
                </a:extLst>
              </a:tr>
              <a:tr h="219042">
                <a:tc>
                  <a:txBody>
                    <a:bodyPr/>
                    <a:lstStyle/>
                    <a:p>
                      <a:pPr algn="ctr" fontAlgn="b"/>
                      <a:r>
                        <a:rPr lang="en-US" sz="1400" b="1" i="0" u="none" strike="noStrike">
                          <a:solidFill>
                            <a:srgbClr val="000000"/>
                          </a:solidFill>
                          <a:effectLst/>
                          <a:latin typeface="Calibri" panose="020F0502020204030204" pitchFamily="34" charset="0"/>
                        </a:rPr>
                        <a:t>Proposed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0.5</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990536406"/>
                  </a:ext>
                </a:extLst>
              </a:tr>
            </a:tbl>
          </a:graphicData>
        </a:graphic>
      </p:graphicFrame>
      <p:pic>
        <p:nvPicPr>
          <p:cNvPr id="4" name="Picture 2" descr="Logo">
            <a:extLst>
              <a:ext uri="{FF2B5EF4-FFF2-40B4-BE49-F238E27FC236}">
                <a16:creationId xmlns:a16="http://schemas.microsoft.com/office/drawing/2014/main" id="{34B57E67-EA94-337E-22B0-6F7C963C6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16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extLst>
              <a:ext uri="{FF2B5EF4-FFF2-40B4-BE49-F238E27FC236}">
                <a16:creationId xmlns:a16="http://schemas.microsoft.com/office/drawing/2014/main" id="{25E760CB-049D-593C-E895-D13A3442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7">
            <a:extLst>
              <a:ext uri="{FF2B5EF4-FFF2-40B4-BE49-F238E27FC236}">
                <a16:creationId xmlns:a16="http://schemas.microsoft.com/office/drawing/2014/main" id="{B7258F06-50C6-DEA5-9DC7-4AC6275D6FB1}"/>
              </a:ext>
            </a:extLst>
          </p:cNvPr>
          <p:cNvGraphicFramePr>
            <a:graphicFrameLocks noGrp="1"/>
          </p:cNvGraphicFramePr>
          <p:nvPr>
            <p:ph idx="1"/>
            <p:extLst>
              <p:ext uri="{D42A27DB-BD31-4B8C-83A1-F6EECF244321}">
                <p14:modId xmlns:p14="http://schemas.microsoft.com/office/powerpoint/2010/main" val="3445544964"/>
              </p:ext>
            </p:extLst>
          </p:nvPr>
        </p:nvGraphicFramePr>
        <p:xfrm>
          <a:off x="281963" y="2015376"/>
          <a:ext cx="4734654" cy="4486090"/>
        </p:xfrm>
        <a:graphic>
          <a:graphicData uri="http://schemas.openxmlformats.org/drawingml/2006/table">
            <a:tbl>
              <a:tblPr/>
              <a:tblGrid>
                <a:gridCol w="767782">
                  <a:extLst>
                    <a:ext uri="{9D8B030D-6E8A-4147-A177-3AD203B41FA5}">
                      <a16:colId xmlns:a16="http://schemas.microsoft.com/office/drawing/2014/main" val="2083241848"/>
                    </a:ext>
                  </a:extLst>
                </a:gridCol>
                <a:gridCol w="1055700">
                  <a:extLst>
                    <a:ext uri="{9D8B030D-6E8A-4147-A177-3AD203B41FA5}">
                      <a16:colId xmlns:a16="http://schemas.microsoft.com/office/drawing/2014/main" val="3090993825"/>
                    </a:ext>
                  </a:extLst>
                </a:gridCol>
                <a:gridCol w="1071695">
                  <a:extLst>
                    <a:ext uri="{9D8B030D-6E8A-4147-A177-3AD203B41FA5}">
                      <a16:colId xmlns:a16="http://schemas.microsoft.com/office/drawing/2014/main" val="1405487989"/>
                    </a:ext>
                  </a:extLst>
                </a:gridCol>
                <a:gridCol w="1071695">
                  <a:extLst>
                    <a:ext uri="{9D8B030D-6E8A-4147-A177-3AD203B41FA5}">
                      <a16:colId xmlns:a16="http://schemas.microsoft.com/office/drawing/2014/main" val="3486751036"/>
                    </a:ext>
                  </a:extLst>
                </a:gridCol>
                <a:gridCol w="767782">
                  <a:extLst>
                    <a:ext uri="{9D8B030D-6E8A-4147-A177-3AD203B41FA5}">
                      <a16:colId xmlns:a16="http://schemas.microsoft.com/office/drawing/2014/main" val="950402523"/>
                    </a:ext>
                  </a:extLst>
                </a:gridCol>
              </a:tblGrid>
              <a:tr h="236110">
                <a:tc>
                  <a:txBody>
                    <a:bodyPr/>
                    <a:lstStyle/>
                    <a:p>
                      <a:pPr algn="ctr" fontAlgn="b"/>
                      <a:r>
                        <a:rPr lang="en-US" sz="1400" b="1" i="0" u="none" strike="noStrike">
                          <a:solidFill>
                            <a:srgbClr val="000000"/>
                          </a:solidFill>
                          <a:effectLst/>
                          <a:latin typeface="Calibri" panose="020F0502020204030204" pitchFamily="34" charset="0"/>
                        </a:rPr>
                        <a:t>FY</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Contract Amt</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Invoiced Amt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Cont. Savings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2218054599"/>
                  </a:ext>
                </a:extLst>
              </a:tr>
              <a:tr h="236110">
                <a:tc>
                  <a:txBody>
                    <a:bodyPr/>
                    <a:lstStyle/>
                    <a:p>
                      <a:pPr algn="ctr" fontAlgn="b"/>
                      <a:r>
                        <a:rPr lang="en-US" sz="1400" b="1" i="0" u="none" strike="noStrike">
                          <a:solidFill>
                            <a:srgbClr val="000000"/>
                          </a:solidFill>
                          <a:effectLst/>
                          <a:latin typeface="Calibri" panose="020F0502020204030204" pitchFamily="34" charset="0"/>
                        </a:rPr>
                        <a:t>2006/07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$1,770,686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$1,491,178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$279,508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Calibri" panose="020F0502020204030204" pitchFamily="34" charset="0"/>
                        </a:rPr>
                        <a:t>15.79%</a:t>
                      </a:r>
                    </a:p>
                  </a:txBody>
                  <a:tcPr marL="9525" marR="9525" marT="9525" marB="0" anchor="b">
                    <a:lnL>
                      <a:noFill/>
                    </a:lnL>
                    <a:lnR>
                      <a:noFill/>
                    </a:lnR>
                    <a:lnT>
                      <a:noFill/>
                    </a:lnT>
                    <a:lnB>
                      <a:noFill/>
                    </a:lnB>
                  </a:tcPr>
                </a:tc>
                <a:extLst>
                  <a:ext uri="{0D108BD9-81ED-4DB2-BD59-A6C34878D82A}">
                    <a16:rowId xmlns:a16="http://schemas.microsoft.com/office/drawing/2014/main" val="2892166641"/>
                  </a:ext>
                </a:extLst>
              </a:tr>
              <a:tr h="236110">
                <a:tc>
                  <a:txBody>
                    <a:bodyPr/>
                    <a:lstStyle/>
                    <a:p>
                      <a:pPr algn="ctr" fontAlgn="b"/>
                      <a:r>
                        <a:rPr lang="en-US" sz="1400" b="1" i="0" u="none" strike="noStrike">
                          <a:solidFill>
                            <a:srgbClr val="000000"/>
                          </a:solidFill>
                          <a:effectLst/>
                          <a:latin typeface="Calibri" panose="020F0502020204030204" pitchFamily="34" charset="0"/>
                        </a:rPr>
                        <a:t>2007/08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$2,030,354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$1,622,159 </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$408,195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20.10%</a:t>
                      </a:r>
                    </a:p>
                  </a:txBody>
                  <a:tcPr marL="9525" marR="9525" marT="9525" marB="0" anchor="b">
                    <a:lnL>
                      <a:noFill/>
                    </a:lnL>
                    <a:lnR>
                      <a:noFill/>
                    </a:lnR>
                    <a:lnT>
                      <a:noFill/>
                    </a:lnT>
                    <a:lnB>
                      <a:noFill/>
                    </a:lnB>
                  </a:tcPr>
                </a:tc>
                <a:extLst>
                  <a:ext uri="{0D108BD9-81ED-4DB2-BD59-A6C34878D82A}">
                    <a16:rowId xmlns:a16="http://schemas.microsoft.com/office/drawing/2014/main" val="1196042768"/>
                  </a:ext>
                </a:extLst>
              </a:tr>
              <a:tr h="236110">
                <a:tc>
                  <a:txBody>
                    <a:bodyPr/>
                    <a:lstStyle/>
                    <a:p>
                      <a:pPr algn="ctr" fontAlgn="b"/>
                      <a:r>
                        <a:rPr lang="en-US" sz="1400" b="1" i="0" u="none" strike="noStrike">
                          <a:solidFill>
                            <a:srgbClr val="000000"/>
                          </a:solidFill>
                          <a:effectLst/>
                          <a:latin typeface="Calibri" panose="020F0502020204030204" pitchFamily="34" charset="0"/>
                        </a:rPr>
                        <a:t>2008/09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$2,245,957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$1,889,783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$356,174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15.86%</a:t>
                      </a:r>
                    </a:p>
                  </a:txBody>
                  <a:tcPr marL="9525" marR="9525" marT="9525" marB="0" anchor="b">
                    <a:lnL>
                      <a:noFill/>
                    </a:lnL>
                    <a:lnR>
                      <a:noFill/>
                    </a:lnR>
                    <a:lnT>
                      <a:noFill/>
                    </a:lnT>
                    <a:lnB>
                      <a:noFill/>
                    </a:lnB>
                  </a:tcPr>
                </a:tc>
                <a:extLst>
                  <a:ext uri="{0D108BD9-81ED-4DB2-BD59-A6C34878D82A}">
                    <a16:rowId xmlns:a16="http://schemas.microsoft.com/office/drawing/2014/main" val="2118749272"/>
                  </a:ext>
                </a:extLst>
              </a:tr>
              <a:tr h="236110">
                <a:tc>
                  <a:txBody>
                    <a:bodyPr/>
                    <a:lstStyle/>
                    <a:p>
                      <a:pPr algn="ctr" fontAlgn="b"/>
                      <a:r>
                        <a:rPr lang="en-US" sz="1400" b="1" i="0" u="none" strike="noStrike">
                          <a:solidFill>
                            <a:srgbClr val="000000"/>
                          </a:solidFill>
                          <a:effectLst/>
                          <a:latin typeface="Calibri" panose="020F0502020204030204" pitchFamily="34" charset="0"/>
                        </a:rPr>
                        <a:t>2009/10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$2,447,051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$1,997,980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$449,071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18.35%</a:t>
                      </a:r>
                    </a:p>
                  </a:txBody>
                  <a:tcPr marL="9525" marR="9525" marT="9525" marB="0" anchor="b">
                    <a:lnL>
                      <a:noFill/>
                    </a:lnL>
                    <a:lnR>
                      <a:noFill/>
                    </a:lnR>
                    <a:lnT>
                      <a:noFill/>
                    </a:lnT>
                    <a:lnB>
                      <a:noFill/>
                    </a:lnB>
                  </a:tcPr>
                </a:tc>
                <a:extLst>
                  <a:ext uri="{0D108BD9-81ED-4DB2-BD59-A6C34878D82A}">
                    <a16:rowId xmlns:a16="http://schemas.microsoft.com/office/drawing/2014/main" val="4175853216"/>
                  </a:ext>
                </a:extLst>
              </a:tr>
              <a:tr h="236110">
                <a:tc>
                  <a:txBody>
                    <a:bodyPr/>
                    <a:lstStyle/>
                    <a:p>
                      <a:pPr algn="ctr" fontAlgn="b"/>
                      <a:r>
                        <a:rPr lang="en-US" sz="1400" b="1" i="0" u="none" strike="noStrike">
                          <a:solidFill>
                            <a:srgbClr val="000000"/>
                          </a:solidFill>
                          <a:effectLst/>
                          <a:latin typeface="Calibri" panose="020F0502020204030204" pitchFamily="34" charset="0"/>
                        </a:rPr>
                        <a:t>2010/11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$2,476,995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$2,079,054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$397,941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16.07%</a:t>
                      </a:r>
                    </a:p>
                  </a:txBody>
                  <a:tcPr marL="9525" marR="9525" marT="9525" marB="0" anchor="b">
                    <a:lnL>
                      <a:noFill/>
                    </a:lnL>
                    <a:lnR>
                      <a:noFill/>
                    </a:lnR>
                    <a:lnT>
                      <a:noFill/>
                    </a:lnT>
                    <a:lnB>
                      <a:noFill/>
                    </a:lnB>
                  </a:tcPr>
                </a:tc>
                <a:extLst>
                  <a:ext uri="{0D108BD9-81ED-4DB2-BD59-A6C34878D82A}">
                    <a16:rowId xmlns:a16="http://schemas.microsoft.com/office/drawing/2014/main" val="3310229346"/>
                  </a:ext>
                </a:extLst>
              </a:tr>
              <a:tr h="236110">
                <a:tc>
                  <a:txBody>
                    <a:bodyPr/>
                    <a:lstStyle/>
                    <a:p>
                      <a:pPr algn="ctr" fontAlgn="b"/>
                      <a:r>
                        <a:rPr lang="en-US" sz="1400" b="1" i="0" u="none" strike="noStrike">
                          <a:solidFill>
                            <a:srgbClr val="000000"/>
                          </a:solidFill>
                          <a:effectLst/>
                          <a:latin typeface="Calibri" panose="020F0502020204030204" pitchFamily="34" charset="0"/>
                        </a:rPr>
                        <a:t>2011/12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$2,507,036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$2,017,976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$489,060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19.51%</a:t>
                      </a:r>
                    </a:p>
                  </a:txBody>
                  <a:tcPr marL="9525" marR="9525" marT="9525" marB="0" anchor="b">
                    <a:lnL>
                      <a:noFill/>
                    </a:lnL>
                    <a:lnR>
                      <a:noFill/>
                    </a:lnR>
                    <a:lnT>
                      <a:noFill/>
                    </a:lnT>
                    <a:lnB>
                      <a:noFill/>
                    </a:lnB>
                  </a:tcPr>
                </a:tc>
                <a:extLst>
                  <a:ext uri="{0D108BD9-81ED-4DB2-BD59-A6C34878D82A}">
                    <a16:rowId xmlns:a16="http://schemas.microsoft.com/office/drawing/2014/main" val="4286525921"/>
                  </a:ext>
                </a:extLst>
              </a:tr>
              <a:tr h="236110">
                <a:tc>
                  <a:txBody>
                    <a:bodyPr/>
                    <a:lstStyle/>
                    <a:p>
                      <a:pPr algn="ctr" fontAlgn="b"/>
                      <a:r>
                        <a:rPr lang="en-US" sz="1400" b="1" i="0" u="none" strike="noStrike">
                          <a:solidFill>
                            <a:srgbClr val="000000"/>
                          </a:solidFill>
                          <a:effectLst/>
                          <a:latin typeface="Calibri" panose="020F0502020204030204" pitchFamily="34" charset="0"/>
                        </a:rPr>
                        <a:t>2012/13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$2,462,884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$1,922,616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$540,268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21.94%</a:t>
                      </a:r>
                    </a:p>
                  </a:txBody>
                  <a:tcPr marL="9525" marR="9525" marT="9525" marB="0" anchor="b">
                    <a:lnL>
                      <a:noFill/>
                    </a:lnL>
                    <a:lnR>
                      <a:noFill/>
                    </a:lnR>
                    <a:lnT>
                      <a:noFill/>
                    </a:lnT>
                    <a:lnB>
                      <a:noFill/>
                    </a:lnB>
                  </a:tcPr>
                </a:tc>
                <a:extLst>
                  <a:ext uri="{0D108BD9-81ED-4DB2-BD59-A6C34878D82A}">
                    <a16:rowId xmlns:a16="http://schemas.microsoft.com/office/drawing/2014/main" val="270387255"/>
                  </a:ext>
                </a:extLst>
              </a:tr>
              <a:tr h="236110">
                <a:tc>
                  <a:txBody>
                    <a:bodyPr/>
                    <a:lstStyle/>
                    <a:p>
                      <a:pPr algn="ctr" fontAlgn="b"/>
                      <a:r>
                        <a:rPr lang="en-US" sz="1400" b="1" i="0" u="none" strike="noStrike">
                          <a:solidFill>
                            <a:srgbClr val="000000"/>
                          </a:solidFill>
                          <a:effectLst/>
                          <a:latin typeface="Calibri" panose="020F0502020204030204" pitchFamily="34" charset="0"/>
                        </a:rPr>
                        <a:t>2013/14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$2,522,951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$1,551,658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$971,293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38.50%</a:t>
                      </a:r>
                    </a:p>
                  </a:txBody>
                  <a:tcPr marL="9525" marR="9525" marT="9525" marB="0" anchor="b">
                    <a:lnL>
                      <a:noFill/>
                    </a:lnL>
                    <a:lnR>
                      <a:noFill/>
                    </a:lnR>
                    <a:lnT>
                      <a:noFill/>
                    </a:lnT>
                    <a:lnB>
                      <a:noFill/>
                    </a:lnB>
                  </a:tcPr>
                </a:tc>
                <a:extLst>
                  <a:ext uri="{0D108BD9-81ED-4DB2-BD59-A6C34878D82A}">
                    <a16:rowId xmlns:a16="http://schemas.microsoft.com/office/drawing/2014/main" val="1860146435"/>
                  </a:ext>
                </a:extLst>
              </a:tr>
              <a:tr h="236110">
                <a:tc>
                  <a:txBody>
                    <a:bodyPr/>
                    <a:lstStyle/>
                    <a:p>
                      <a:pPr algn="ctr" fontAlgn="b"/>
                      <a:r>
                        <a:rPr lang="en-US" sz="1400" b="1" i="0" u="none" strike="noStrike">
                          <a:solidFill>
                            <a:srgbClr val="000000"/>
                          </a:solidFill>
                          <a:effectLst/>
                          <a:latin typeface="Calibri" panose="020F0502020204030204" pitchFamily="34" charset="0"/>
                        </a:rPr>
                        <a:t>2014/15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$2,895,478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$1,941,095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$954,383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32.96%</a:t>
                      </a:r>
                    </a:p>
                  </a:txBody>
                  <a:tcPr marL="9525" marR="9525" marT="9525" marB="0" anchor="b">
                    <a:lnL>
                      <a:noFill/>
                    </a:lnL>
                    <a:lnR>
                      <a:noFill/>
                    </a:lnR>
                    <a:lnT>
                      <a:noFill/>
                    </a:lnT>
                    <a:lnB>
                      <a:noFill/>
                    </a:lnB>
                  </a:tcPr>
                </a:tc>
                <a:extLst>
                  <a:ext uri="{0D108BD9-81ED-4DB2-BD59-A6C34878D82A}">
                    <a16:rowId xmlns:a16="http://schemas.microsoft.com/office/drawing/2014/main" val="2365425175"/>
                  </a:ext>
                </a:extLst>
              </a:tr>
              <a:tr h="236110">
                <a:tc>
                  <a:txBody>
                    <a:bodyPr/>
                    <a:lstStyle/>
                    <a:p>
                      <a:pPr algn="ctr" fontAlgn="b"/>
                      <a:r>
                        <a:rPr lang="en-US" sz="1400" b="1" i="0" u="none" strike="noStrike">
                          <a:solidFill>
                            <a:srgbClr val="000000"/>
                          </a:solidFill>
                          <a:effectLst/>
                          <a:latin typeface="Calibri" panose="020F0502020204030204" pitchFamily="34" charset="0"/>
                        </a:rPr>
                        <a:t>2015/16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$3,040,252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$1,933,420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$1,106,832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36.41%</a:t>
                      </a:r>
                    </a:p>
                  </a:txBody>
                  <a:tcPr marL="9525" marR="9525" marT="9525" marB="0" anchor="b">
                    <a:lnL>
                      <a:noFill/>
                    </a:lnL>
                    <a:lnR>
                      <a:noFill/>
                    </a:lnR>
                    <a:lnT>
                      <a:noFill/>
                    </a:lnT>
                    <a:lnB>
                      <a:noFill/>
                    </a:lnB>
                  </a:tcPr>
                </a:tc>
                <a:extLst>
                  <a:ext uri="{0D108BD9-81ED-4DB2-BD59-A6C34878D82A}">
                    <a16:rowId xmlns:a16="http://schemas.microsoft.com/office/drawing/2014/main" val="1269980475"/>
                  </a:ext>
                </a:extLst>
              </a:tr>
              <a:tr h="236110">
                <a:tc>
                  <a:txBody>
                    <a:bodyPr/>
                    <a:lstStyle/>
                    <a:p>
                      <a:pPr algn="ctr" fontAlgn="b"/>
                      <a:r>
                        <a:rPr lang="en-US" sz="1400" b="1" i="1" u="none" strike="noStrike">
                          <a:solidFill>
                            <a:srgbClr val="000000"/>
                          </a:solidFill>
                          <a:effectLst/>
                          <a:latin typeface="Calibri" panose="020F0502020204030204" pitchFamily="34" charset="0"/>
                        </a:rPr>
                        <a:t>2016/17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$3,192,265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$2,306,167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$886,098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27.76%</a:t>
                      </a:r>
                    </a:p>
                  </a:txBody>
                  <a:tcPr marL="9525" marR="9525" marT="9525" marB="0" anchor="b">
                    <a:lnL>
                      <a:noFill/>
                    </a:lnL>
                    <a:lnR>
                      <a:noFill/>
                    </a:lnR>
                    <a:lnT>
                      <a:noFill/>
                    </a:lnT>
                    <a:lnB>
                      <a:noFill/>
                    </a:lnB>
                  </a:tcPr>
                </a:tc>
                <a:extLst>
                  <a:ext uri="{0D108BD9-81ED-4DB2-BD59-A6C34878D82A}">
                    <a16:rowId xmlns:a16="http://schemas.microsoft.com/office/drawing/2014/main" val="967526997"/>
                  </a:ext>
                </a:extLst>
              </a:tr>
              <a:tr h="236110">
                <a:tc>
                  <a:txBody>
                    <a:bodyPr/>
                    <a:lstStyle/>
                    <a:p>
                      <a:pPr algn="ctr" fontAlgn="b"/>
                      <a:r>
                        <a:rPr lang="en-US" sz="1400" b="1" i="1" u="none" strike="noStrike">
                          <a:solidFill>
                            <a:srgbClr val="000000"/>
                          </a:solidFill>
                          <a:effectLst/>
                          <a:latin typeface="Calibri" panose="020F0502020204030204" pitchFamily="34" charset="0"/>
                        </a:rPr>
                        <a:t>2017/18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$3,447,549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$1,713,082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$1,734,467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50.31%</a:t>
                      </a:r>
                    </a:p>
                  </a:txBody>
                  <a:tcPr marL="9525" marR="9525" marT="9525" marB="0" anchor="b">
                    <a:lnL>
                      <a:noFill/>
                    </a:lnL>
                    <a:lnR>
                      <a:noFill/>
                    </a:lnR>
                    <a:lnT>
                      <a:noFill/>
                    </a:lnT>
                    <a:lnB>
                      <a:noFill/>
                    </a:lnB>
                  </a:tcPr>
                </a:tc>
                <a:extLst>
                  <a:ext uri="{0D108BD9-81ED-4DB2-BD59-A6C34878D82A}">
                    <a16:rowId xmlns:a16="http://schemas.microsoft.com/office/drawing/2014/main" val="1102353294"/>
                  </a:ext>
                </a:extLst>
              </a:tr>
              <a:tr h="236110">
                <a:tc>
                  <a:txBody>
                    <a:bodyPr/>
                    <a:lstStyle/>
                    <a:p>
                      <a:pPr algn="ctr" fontAlgn="b"/>
                      <a:r>
                        <a:rPr lang="en-US" sz="1400" b="1" i="1" u="none" strike="noStrike">
                          <a:solidFill>
                            <a:srgbClr val="000000"/>
                          </a:solidFill>
                          <a:effectLst/>
                          <a:latin typeface="Calibri" panose="020F0502020204030204" pitchFamily="34" charset="0"/>
                        </a:rPr>
                        <a:t>2018/19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$3,619,927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$2,062,447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$1,557,480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43.03%</a:t>
                      </a:r>
                    </a:p>
                  </a:txBody>
                  <a:tcPr marL="9525" marR="9525" marT="9525" marB="0" anchor="b">
                    <a:lnL>
                      <a:noFill/>
                    </a:lnL>
                    <a:lnR>
                      <a:noFill/>
                    </a:lnR>
                    <a:lnT>
                      <a:noFill/>
                    </a:lnT>
                    <a:lnB>
                      <a:noFill/>
                    </a:lnB>
                  </a:tcPr>
                </a:tc>
                <a:extLst>
                  <a:ext uri="{0D108BD9-81ED-4DB2-BD59-A6C34878D82A}">
                    <a16:rowId xmlns:a16="http://schemas.microsoft.com/office/drawing/2014/main" val="3852617148"/>
                  </a:ext>
                </a:extLst>
              </a:tr>
              <a:tr h="236110">
                <a:tc>
                  <a:txBody>
                    <a:bodyPr/>
                    <a:lstStyle/>
                    <a:p>
                      <a:pPr algn="ctr" fontAlgn="b"/>
                      <a:r>
                        <a:rPr lang="en-US" sz="1400" b="1" i="1" u="none" strike="noStrike">
                          <a:solidFill>
                            <a:srgbClr val="000000"/>
                          </a:solidFill>
                          <a:effectLst/>
                          <a:latin typeface="Calibri" panose="020F0502020204030204" pitchFamily="34" charset="0"/>
                        </a:rPr>
                        <a:t>2019/20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$3,800,923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$2,120,975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$1,679,948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44.20%</a:t>
                      </a:r>
                    </a:p>
                  </a:txBody>
                  <a:tcPr marL="9525" marR="9525" marT="9525" marB="0" anchor="b">
                    <a:lnL>
                      <a:noFill/>
                    </a:lnL>
                    <a:lnR>
                      <a:noFill/>
                    </a:lnR>
                    <a:lnT>
                      <a:noFill/>
                    </a:lnT>
                    <a:lnB>
                      <a:noFill/>
                    </a:lnB>
                  </a:tcPr>
                </a:tc>
                <a:extLst>
                  <a:ext uri="{0D108BD9-81ED-4DB2-BD59-A6C34878D82A}">
                    <a16:rowId xmlns:a16="http://schemas.microsoft.com/office/drawing/2014/main" val="1480838857"/>
                  </a:ext>
                </a:extLst>
              </a:tr>
              <a:tr h="236110">
                <a:tc>
                  <a:txBody>
                    <a:bodyPr/>
                    <a:lstStyle/>
                    <a:p>
                      <a:pPr algn="ctr" fontAlgn="b"/>
                      <a:r>
                        <a:rPr lang="en-US" sz="1400" b="1" i="1" u="none" strike="noStrike">
                          <a:solidFill>
                            <a:srgbClr val="000000"/>
                          </a:solidFill>
                          <a:effectLst/>
                          <a:latin typeface="Calibri" panose="020F0502020204030204" pitchFamily="34" charset="0"/>
                        </a:rPr>
                        <a:t>2020/21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$4,438,279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$2,228,831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$2,209,448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49.78%</a:t>
                      </a:r>
                    </a:p>
                  </a:txBody>
                  <a:tcPr marL="9525" marR="9525" marT="9525" marB="0" anchor="b">
                    <a:lnL>
                      <a:noFill/>
                    </a:lnL>
                    <a:lnR>
                      <a:noFill/>
                    </a:lnR>
                    <a:lnT>
                      <a:noFill/>
                    </a:lnT>
                    <a:lnB>
                      <a:noFill/>
                    </a:lnB>
                  </a:tcPr>
                </a:tc>
                <a:extLst>
                  <a:ext uri="{0D108BD9-81ED-4DB2-BD59-A6C34878D82A}">
                    <a16:rowId xmlns:a16="http://schemas.microsoft.com/office/drawing/2014/main" val="1821009358"/>
                  </a:ext>
                </a:extLst>
              </a:tr>
              <a:tr h="236110">
                <a:tc>
                  <a:txBody>
                    <a:bodyPr/>
                    <a:lstStyle/>
                    <a:p>
                      <a:pPr algn="ctr" fontAlgn="b"/>
                      <a:r>
                        <a:rPr lang="en-US" sz="1400" b="1" i="1" u="none" strike="noStrike">
                          <a:solidFill>
                            <a:srgbClr val="000000"/>
                          </a:solidFill>
                          <a:effectLst/>
                          <a:latin typeface="Calibri" panose="020F0502020204030204" pitchFamily="34" charset="0"/>
                        </a:rPr>
                        <a:t>2021/22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$4,601,954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$1,311,038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$3,290,916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71.51%</a:t>
                      </a:r>
                    </a:p>
                  </a:txBody>
                  <a:tcPr marL="9525" marR="9525" marT="9525" marB="0" anchor="b">
                    <a:lnL>
                      <a:noFill/>
                    </a:lnL>
                    <a:lnR>
                      <a:noFill/>
                    </a:lnR>
                    <a:lnT>
                      <a:noFill/>
                    </a:lnT>
                    <a:lnB>
                      <a:noFill/>
                    </a:lnB>
                  </a:tcPr>
                </a:tc>
                <a:extLst>
                  <a:ext uri="{0D108BD9-81ED-4DB2-BD59-A6C34878D82A}">
                    <a16:rowId xmlns:a16="http://schemas.microsoft.com/office/drawing/2014/main" val="1402684140"/>
                  </a:ext>
                </a:extLst>
              </a:tr>
              <a:tr h="236110">
                <a:tc>
                  <a:txBody>
                    <a:bodyPr/>
                    <a:lstStyle/>
                    <a:p>
                      <a:pPr algn="ctr" fontAlgn="b"/>
                      <a:r>
                        <a:rPr lang="en-US" sz="1400" b="1" i="1" u="none" strike="noStrike">
                          <a:solidFill>
                            <a:srgbClr val="000000"/>
                          </a:solidFill>
                          <a:effectLst/>
                          <a:latin typeface="Calibri" panose="020F0502020204030204" pitchFamily="34" charset="0"/>
                        </a:rPr>
                        <a:t>2022/23</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$4,893,203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$1,438,611 </a:t>
                      </a:r>
                    </a:p>
                  </a:txBody>
                  <a:tcPr marL="9525" marR="9525" marT="9525" marB="0" anchor="b">
                    <a:lnL>
                      <a:noFill/>
                    </a:lnL>
                    <a:lnR>
                      <a:noFill/>
                    </a:lnR>
                    <a:lnT>
                      <a:noFill/>
                    </a:lnT>
                    <a:lnB>
                      <a:noFill/>
                    </a:lnB>
                    <a:solidFill>
                      <a:srgbClr val="FFFF00"/>
                    </a:solidFill>
                  </a:tcPr>
                </a:tc>
                <a:tc>
                  <a:txBody>
                    <a:bodyPr/>
                    <a:lstStyle/>
                    <a:p>
                      <a:pPr algn="ctr" fontAlgn="b"/>
                      <a:r>
                        <a:rPr lang="en-US" sz="1400" b="0" i="0" u="none" strike="noStrike">
                          <a:solidFill>
                            <a:srgbClr val="000000"/>
                          </a:solidFill>
                          <a:effectLst/>
                          <a:latin typeface="Calibri" panose="020F0502020204030204" pitchFamily="34" charset="0"/>
                        </a:rPr>
                        <a:t>$3,454,592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70.60%</a:t>
                      </a:r>
                    </a:p>
                  </a:txBody>
                  <a:tcPr marL="9525" marR="9525" marT="9525" marB="0" anchor="b">
                    <a:lnL>
                      <a:noFill/>
                    </a:lnL>
                    <a:lnR>
                      <a:noFill/>
                    </a:lnR>
                    <a:lnT>
                      <a:noFill/>
                    </a:lnT>
                    <a:lnB>
                      <a:noFill/>
                    </a:lnB>
                  </a:tcPr>
                </a:tc>
                <a:extLst>
                  <a:ext uri="{0D108BD9-81ED-4DB2-BD59-A6C34878D82A}">
                    <a16:rowId xmlns:a16="http://schemas.microsoft.com/office/drawing/2014/main" val="165515249"/>
                  </a:ext>
                </a:extLst>
              </a:tr>
              <a:tr h="236110">
                <a:tc>
                  <a:txBody>
                    <a:bodyPr/>
                    <a:lstStyle/>
                    <a:p>
                      <a:pPr algn="ctr" fontAlgn="b"/>
                      <a:r>
                        <a:rPr lang="en-US" sz="1400" b="1" i="1" u="none" strike="noStrike">
                          <a:solidFill>
                            <a:srgbClr val="000000"/>
                          </a:solidFill>
                          <a:effectLst/>
                          <a:latin typeface="Calibri" panose="020F0502020204030204" pitchFamily="34" charset="0"/>
                        </a:rPr>
                        <a:t>2023/24</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effectLst/>
                          <a:latin typeface="Calibri" panose="020F0502020204030204" pitchFamily="34" charset="0"/>
                        </a:rPr>
                        <a:t>$5,106,408 </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effectLst/>
                          <a:latin typeface="Calibri" panose="020F0502020204030204" pitchFamily="34" charset="0"/>
                        </a:rPr>
                        <a:t>$3,319,165 </a:t>
                      </a:r>
                    </a:p>
                  </a:txBody>
                  <a:tcPr marL="9525" marR="9525" marT="9525" marB="0" anchor="b">
                    <a:lnL>
                      <a:noFill/>
                    </a:lnL>
                    <a:lnR>
                      <a:noFill/>
                    </a:lnR>
                    <a:lnT>
                      <a:noFill/>
                    </a:lnT>
                    <a:lnB>
                      <a:noFill/>
                    </a:lnB>
                    <a:solidFill>
                      <a:srgbClr val="92D050"/>
                    </a:solidFill>
                  </a:tcPr>
                </a:tc>
                <a:tc>
                  <a:txBody>
                    <a:bodyPr/>
                    <a:lstStyle/>
                    <a:p>
                      <a:pPr algn="ctr" fontAlgn="b"/>
                      <a:r>
                        <a:rPr lang="en-US" sz="1400" b="0" i="0" u="none" strike="noStrike">
                          <a:solidFill>
                            <a:srgbClr val="000000"/>
                          </a:solidFill>
                          <a:effectLst/>
                          <a:latin typeface="Calibri" panose="020F0502020204030204" pitchFamily="34" charset="0"/>
                        </a:rPr>
                        <a:t>$1,787,243 </a:t>
                      </a:r>
                    </a:p>
                  </a:txBody>
                  <a:tcPr marL="9525" marR="9525" marT="9525" marB="0" anchor="b">
                    <a:lnL>
                      <a:noFill/>
                    </a:lnL>
                    <a:lnR>
                      <a:noFill/>
                    </a:lnR>
                    <a:lnT>
                      <a:noFill/>
                    </a:lnT>
                    <a:lnB>
                      <a:noFill/>
                    </a:lnB>
                    <a:solidFill>
                      <a:srgbClr val="92D050"/>
                    </a:solidFill>
                  </a:tcPr>
                </a:tc>
                <a:tc>
                  <a:txBody>
                    <a:bodyPr/>
                    <a:lstStyle/>
                    <a:p>
                      <a:pPr algn="r" fontAlgn="b"/>
                      <a:r>
                        <a:rPr lang="en-US" sz="1400" b="0" i="0" u="none" strike="noStrike" dirty="0">
                          <a:solidFill>
                            <a:srgbClr val="000000"/>
                          </a:solidFill>
                          <a:effectLst/>
                          <a:latin typeface="Calibri" panose="020F0502020204030204" pitchFamily="34" charset="0"/>
                        </a:rPr>
                        <a:t>35.00%</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644271864"/>
                  </a:ext>
                </a:extLst>
              </a:tr>
            </a:tbl>
          </a:graphicData>
        </a:graphic>
      </p:graphicFrame>
      <p:sp>
        <p:nvSpPr>
          <p:cNvPr id="9" name="TextBox 8">
            <a:extLst>
              <a:ext uri="{FF2B5EF4-FFF2-40B4-BE49-F238E27FC236}">
                <a16:creationId xmlns:a16="http://schemas.microsoft.com/office/drawing/2014/main" id="{633F28B1-63A2-10AE-631E-99D6EC13978A}"/>
              </a:ext>
            </a:extLst>
          </p:cNvPr>
          <p:cNvSpPr txBox="1"/>
          <p:nvPr/>
        </p:nvSpPr>
        <p:spPr>
          <a:xfrm>
            <a:off x="5983090" y="3028438"/>
            <a:ext cx="5595456" cy="2308324"/>
          </a:xfrm>
          <a:prstGeom prst="rect">
            <a:avLst/>
          </a:prstGeom>
          <a:noFill/>
        </p:spPr>
        <p:txBody>
          <a:bodyPr wrap="square" rtlCol="0">
            <a:spAutoFit/>
          </a:bodyPr>
          <a:lstStyle/>
          <a:p>
            <a:r>
              <a:rPr lang="en-US" dirty="0"/>
              <a:t>FY 23-24 Projected Contract amount for CSA 48 Services</a:t>
            </a:r>
          </a:p>
          <a:p>
            <a:pPr marL="742950" lvl="1" indent="-285750">
              <a:buFont typeface="Arial" panose="020B0604020202020204" pitchFamily="34" charset="0"/>
              <a:buChar char="•"/>
            </a:pPr>
            <a:r>
              <a:rPr lang="en-US" dirty="0"/>
              <a:t>Pending State verification of numbers</a:t>
            </a:r>
          </a:p>
          <a:p>
            <a:endParaRPr lang="en-US" dirty="0"/>
          </a:p>
          <a:p>
            <a:endParaRPr lang="en-US" dirty="0"/>
          </a:p>
          <a:p>
            <a:r>
              <a:rPr lang="en-US" dirty="0"/>
              <a:t>Average Savings projected to be less in FY 23-24 due to shorter period and 5 additional positions.</a:t>
            </a:r>
          </a:p>
          <a:p>
            <a:endParaRPr lang="en-US" dirty="0"/>
          </a:p>
          <a:p>
            <a:r>
              <a:rPr lang="en-US" dirty="0"/>
              <a:t>FY 23-24 Projected 4.3% increase in contract amount</a:t>
            </a:r>
          </a:p>
        </p:txBody>
      </p:sp>
    </p:spTree>
    <p:extLst>
      <p:ext uri="{BB962C8B-B14F-4D97-AF65-F5344CB8AC3E}">
        <p14:creationId xmlns:p14="http://schemas.microsoft.com/office/powerpoint/2010/main" val="364760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3DCD-E929-CEBD-EEF9-1B978FFC9EBA}"/>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0943B222-063C-9462-8B1E-A350098C934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EE7D6D81-7AB9-EB01-31CA-30601D422596}"/>
              </a:ext>
            </a:extLst>
          </p:cNvPr>
          <p:cNvPicPr>
            <a:picLocks noChangeAspect="1"/>
          </p:cNvPicPr>
          <p:nvPr/>
        </p:nvPicPr>
        <p:blipFill>
          <a:blip r:embed="rId2"/>
          <a:stretch>
            <a:fillRect/>
          </a:stretch>
        </p:blipFill>
        <p:spPr>
          <a:xfrm>
            <a:off x="4761693" y="2455949"/>
            <a:ext cx="2668614" cy="3224911"/>
          </a:xfrm>
          <a:prstGeom prst="rect">
            <a:avLst/>
          </a:prstGeom>
          <a:effectLst/>
        </p:spPr>
      </p:pic>
    </p:spTree>
    <p:extLst>
      <p:ext uri="{BB962C8B-B14F-4D97-AF65-F5344CB8AC3E}">
        <p14:creationId xmlns:p14="http://schemas.microsoft.com/office/powerpoint/2010/main" val="42380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12B07C-DB36-94A5-F2F0-62ABB51EC62C}"/>
              </a:ext>
            </a:extLst>
          </p:cNvPr>
          <p:cNvSpPr>
            <a:spLocks noGrp="1"/>
          </p:cNvSpPr>
          <p:nvPr>
            <p:ph idx="1"/>
          </p:nvPr>
        </p:nvSpPr>
        <p:spPr/>
        <p:txBody>
          <a:bodyPr/>
          <a:lstStyle/>
          <a:p>
            <a:endParaRPr lang="en-US" dirty="0"/>
          </a:p>
          <a:p>
            <a:r>
              <a:rPr lang="en-US" dirty="0"/>
              <a:t>County has contracted with the State sense 1948 for Cooperative Fire Protection of our Community.</a:t>
            </a:r>
          </a:p>
          <a:p>
            <a:r>
              <a:rPr lang="en-US" dirty="0"/>
              <a:t>Current Agreement 3 years FY 2020-21 to FY 2022-23. (Ends June 30 2023)</a:t>
            </a:r>
          </a:p>
          <a:p>
            <a:pPr lvl="1"/>
            <a:r>
              <a:rPr lang="en-US" dirty="0"/>
              <a:t>Covers County Service Area 4 </a:t>
            </a:r>
            <a:r>
              <a:rPr lang="en-US" dirty="0" err="1"/>
              <a:t>Pajaro</a:t>
            </a:r>
            <a:r>
              <a:rPr lang="en-US" dirty="0"/>
              <a:t> Dunes</a:t>
            </a:r>
          </a:p>
          <a:p>
            <a:pPr lvl="2"/>
            <a:r>
              <a:rPr lang="en-US" dirty="0"/>
              <a:t>Community Advisory Group</a:t>
            </a:r>
          </a:p>
          <a:p>
            <a:pPr lvl="1"/>
            <a:endParaRPr lang="en-US" dirty="0"/>
          </a:p>
          <a:p>
            <a:pPr lvl="1"/>
            <a:r>
              <a:rPr lang="en-US" dirty="0"/>
              <a:t>Covers County Services Area 48 County Fire </a:t>
            </a:r>
          </a:p>
          <a:p>
            <a:pPr lvl="2"/>
            <a:r>
              <a:rPr lang="en-US" dirty="0"/>
              <a:t>Fire Department Advisory Committee </a:t>
            </a:r>
          </a:p>
          <a:p>
            <a:endParaRPr lang="en-US" dirty="0"/>
          </a:p>
        </p:txBody>
      </p:sp>
      <p:pic>
        <p:nvPicPr>
          <p:cNvPr id="4" name="Picture 2" descr="Logo">
            <a:extLst>
              <a:ext uri="{FF2B5EF4-FFF2-40B4-BE49-F238E27FC236}">
                <a16:creationId xmlns:a16="http://schemas.microsoft.com/office/drawing/2014/main" id="{63D74871-2390-6636-AB80-81319B917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2" y="178401"/>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42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DCE4D8-6A03-1133-4B63-6D548F42E350}"/>
              </a:ext>
            </a:extLst>
          </p:cNvPr>
          <p:cNvPicPr>
            <a:picLocks noGrp="1" noChangeAspect="1"/>
          </p:cNvPicPr>
          <p:nvPr>
            <p:ph idx="1"/>
          </p:nvPr>
        </p:nvPicPr>
        <p:blipFill>
          <a:blip r:embed="rId2"/>
          <a:stretch>
            <a:fillRect/>
          </a:stretch>
        </p:blipFill>
        <p:spPr>
          <a:xfrm>
            <a:off x="263698" y="2140551"/>
            <a:ext cx="5493794" cy="3743229"/>
          </a:xfrm>
        </p:spPr>
      </p:pic>
      <p:pic>
        <p:nvPicPr>
          <p:cNvPr id="4" name="Picture 2" descr="Logo">
            <a:extLst>
              <a:ext uri="{FF2B5EF4-FFF2-40B4-BE49-F238E27FC236}">
                <a16:creationId xmlns:a16="http://schemas.microsoft.com/office/drawing/2014/main" id="{66361704-51EE-371F-304A-9D0C1963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178401"/>
            <a:ext cx="5857875" cy="1962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3E1EA1E-90BC-A35F-3DCF-0A72948F4E48}"/>
              </a:ext>
            </a:extLst>
          </p:cNvPr>
          <p:cNvSpPr txBox="1"/>
          <p:nvPr/>
        </p:nvSpPr>
        <p:spPr>
          <a:xfrm>
            <a:off x="-747130" y="6069426"/>
            <a:ext cx="8276253" cy="523220"/>
          </a:xfrm>
          <a:prstGeom prst="rect">
            <a:avLst/>
          </a:prstGeom>
          <a:noFill/>
        </p:spPr>
        <p:txBody>
          <a:bodyPr wrap="square" rtlCol="0">
            <a:spAutoFit/>
          </a:bodyPr>
          <a:lstStyle/>
          <a:p>
            <a:pPr algn="ctr"/>
            <a:r>
              <a:rPr lang="en-US" sz="2800" dirty="0"/>
              <a:t>WHAT IS COUNTY FIRE</a:t>
            </a:r>
          </a:p>
        </p:txBody>
      </p:sp>
      <p:graphicFrame>
        <p:nvGraphicFramePr>
          <p:cNvPr id="9" name="Content Placeholder 6">
            <a:extLst>
              <a:ext uri="{FF2B5EF4-FFF2-40B4-BE49-F238E27FC236}">
                <a16:creationId xmlns:a16="http://schemas.microsoft.com/office/drawing/2014/main" id="{CDD51FA2-C741-89EC-F816-106E887A685D}"/>
              </a:ext>
            </a:extLst>
          </p:cNvPr>
          <p:cNvGraphicFramePr>
            <a:graphicFrameLocks/>
          </p:cNvGraphicFramePr>
          <p:nvPr>
            <p:extLst>
              <p:ext uri="{D42A27DB-BD31-4B8C-83A1-F6EECF244321}">
                <p14:modId xmlns:p14="http://schemas.microsoft.com/office/powerpoint/2010/main" val="2098105262"/>
              </p:ext>
            </p:extLst>
          </p:nvPr>
        </p:nvGraphicFramePr>
        <p:xfrm>
          <a:off x="7179763" y="2085680"/>
          <a:ext cx="3910398" cy="2239051"/>
        </p:xfrm>
        <a:graphic>
          <a:graphicData uri="http://schemas.openxmlformats.org/drawingml/2006/table">
            <a:tbl>
              <a:tblPr firstRow="1" bandRow="1">
                <a:tableStyleId>{5C22544A-7EE6-4342-B048-85BDC9FD1C3A}</a:tableStyleId>
              </a:tblPr>
              <a:tblGrid>
                <a:gridCol w="3910398">
                  <a:extLst>
                    <a:ext uri="{9D8B030D-6E8A-4147-A177-3AD203B41FA5}">
                      <a16:colId xmlns:a16="http://schemas.microsoft.com/office/drawing/2014/main" val="2945045516"/>
                    </a:ext>
                  </a:extLst>
                </a:gridCol>
              </a:tblGrid>
              <a:tr h="370840">
                <a:tc>
                  <a:txBody>
                    <a:bodyPr/>
                    <a:lstStyle/>
                    <a:p>
                      <a:pPr algn="ctr"/>
                      <a:r>
                        <a:rPr lang="en-US" dirty="0"/>
                        <a:t>CSA 48 CHARACTERISTICS</a:t>
                      </a:r>
                    </a:p>
                  </a:txBody>
                  <a:tcPr/>
                </a:tc>
                <a:extLst>
                  <a:ext uri="{0D108BD9-81ED-4DB2-BD59-A6C34878D82A}">
                    <a16:rowId xmlns:a16="http://schemas.microsoft.com/office/drawing/2014/main" val="503946178"/>
                  </a:ext>
                </a:extLst>
              </a:tr>
              <a:tr h="370840">
                <a:tc>
                  <a:txBody>
                    <a:bodyPr/>
                    <a:lstStyle/>
                    <a:p>
                      <a:pPr algn="ctr"/>
                      <a:r>
                        <a:rPr lang="en-US" b="1" dirty="0"/>
                        <a:t>286 Sq. MILES</a:t>
                      </a:r>
                    </a:p>
                  </a:txBody>
                  <a:tcPr/>
                </a:tc>
                <a:extLst>
                  <a:ext uri="{0D108BD9-81ED-4DB2-BD59-A6C34878D82A}">
                    <a16:rowId xmlns:a16="http://schemas.microsoft.com/office/drawing/2014/main" val="2415448189"/>
                  </a:ext>
                </a:extLst>
              </a:tr>
              <a:tr h="370840">
                <a:tc>
                  <a:txBody>
                    <a:bodyPr/>
                    <a:lstStyle/>
                    <a:p>
                      <a:pPr algn="ctr"/>
                      <a:r>
                        <a:rPr lang="en-US" dirty="0"/>
                        <a:t>883 ACRES OF PARKS SPACE</a:t>
                      </a:r>
                    </a:p>
                  </a:txBody>
                  <a:tcPr/>
                </a:tc>
                <a:extLst>
                  <a:ext uri="{0D108BD9-81ED-4DB2-BD59-A6C34878D82A}">
                    <a16:rowId xmlns:a16="http://schemas.microsoft.com/office/drawing/2014/main" val="1494869061"/>
                  </a:ext>
                </a:extLst>
              </a:tr>
              <a:tr h="370840">
                <a:tc>
                  <a:txBody>
                    <a:bodyPr/>
                    <a:lstStyle/>
                    <a:p>
                      <a:pPr algn="ctr"/>
                      <a:r>
                        <a:rPr lang="en-US" dirty="0"/>
                        <a:t>710 ACRES OF OPEN SPACES</a:t>
                      </a:r>
                    </a:p>
                  </a:txBody>
                  <a:tcPr/>
                </a:tc>
                <a:extLst>
                  <a:ext uri="{0D108BD9-81ED-4DB2-BD59-A6C34878D82A}">
                    <a16:rowId xmlns:a16="http://schemas.microsoft.com/office/drawing/2014/main" val="1324686034"/>
                  </a:ext>
                </a:extLst>
              </a:tr>
              <a:tr h="370840">
                <a:tc>
                  <a:txBody>
                    <a:bodyPr/>
                    <a:lstStyle/>
                    <a:p>
                      <a:pPr algn="ctr"/>
                      <a:r>
                        <a:rPr lang="en-US" dirty="0"/>
                        <a:t>27 COASTAL ACCESS POINTS</a:t>
                      </a:r>
                    </a:p>
                  </a:txBody>
                  <a:tcPr/>
                </a:tc>
                <a:extLst>
                  <a:ext uri="{0D108BD9-81ED-4DB2-BD59-A6C34878D82A}">
                    <a16:rowId xmlns:a16="http://schemas.microsoft.com/office/drawing/2014/main" val="1388961151"/>
                  </a:ext>
                </a:extLst>
              </a:tr>
              <a:tr h="384851">
                <a:tc>
                  <a:txBody>
                    <a:bodyPr/>
                    <a:lstStyle/>
                    <a:p>
                      <a:pPr algn="ctr"/>
                      <a:r>
                        <a:rPr lang="en-US" dirty="0"/>
                        <a:t>5 PARK STRUCTURES 1 SWIM CENTER</a:t>
                      </a:r>
                    </a:p>
                  </a:txBody>
                  <a:tcPr/>
                </a:tc>
                <a:extLst>
                  <a:ext uri="{0D108BD9-81ED-4DB2-BD59-A6C34878D82A}">
                    <a16:rowId xmlns:a16="http://schemas.microsoft.com/office/drawing/2014/main" val="2921501934"/>
                  </a:ext>
                </a:extLst>
              </a:tr>
            </a:tbl>
          </a:graphicData>
        </a:graphic>
      </p:graphicFrame>
      <p:graphicFrame>
        <p:nvGraphicFramePr>
          <p:cNvPr id="10" name="Table 9">
            <a:extLst>
              <a:ext uri="{FF2B5EF4-FFF2-40B4-BE49-F238E27FC236}">
                <a16:creationId xmlns:a16="http://schemas.microsoft.com/office/drawing/2014/main" id="{38D6DF80-CAF3-88EB-0BC8-6B635928AAAE}"/>
              </a:ext>
            </a:extLst>
          </p:cNvPr>
          <p:cNvGraphicFramePr>
            <a:graphicFrameLocks noGrp="1"/>
          </p:cNvGraphicFramePr>
          <p:nvPr>
            <p:extLst>
              <p:ext uri="{D42A27DB-BD31-4B8C-83A1-F6EECF244321}">
                <p14:modId xmlns:p14="http://schemas.microsoft.com/office/powerpoint/2010/main" val="3625996318"/>
              </p:ext>
            </p:extLst>
          </p:nvPr>
        </p:nvGraphicFramePr>
        <p:xfrm>
          <a:off x="7179763" y="4474941"/>
          <a:ext cx="4203583" cy="2194560"/>
        </p:xfrm>
        <a:graphic>
          <a:graphicData uri="http://schemas.openxmlformats.org/drawingml/2006/table">
            <a:tbl>
              <a:tblPr firstRow="1" bandRow="1">
                <a:tableStyleId>{5C22544A-7EE6-4342-B048-85BDC9FD1C3A}</a:tableStyleId>
              </a:tblPr>
              <a:tblGrid>
                <a:gridCol w="4203583">
                  <a:extLst>
                    <a:ext uri="{9D8B030D-6E8A-4147-A177-3AD203B41FA5}">
                      <a16:colId xmlns:a16="http://schemas.microsoft.com/office/drawing/2014/main" val="1312389931"/>
                    </a:ext>
                  </a:extLst>
                </a:gridCol>
              </a:tblGrid>
              <a:tr h="362612">
                <a:tc>
                  <a:txBody>
                    <a:bodyPr/>
                    <a:lstStyle/>
                    <a:p>
                      <a:pPr algn="ctr"/>
                      <a:r>
                        <a:rPr lang="en-US" dirty="0"/>
                        <a:t>RESPONSE TYPE</a:t>
                      </a:r>
                    </a:p>
                  </a:txBody>
                  <a:tcPr/>
                </a:tc>
                <a:extLst>
                  <a:ext uri="{0D108BD9-81ED-4DB2-BD59-A6C34878D82A}">
                    <a16:rowId xmlns:a16="http://schemas.microsoft.com/office/drawing/2014/main" val="3214561058"/>
                  </a:ext>
                </a:extLst>
              </a:tr>
              <a:tr h="362612">
                <a:tc>
                  <a:txBody>
                    <a:bodyPr/>
                    <a:lstStyle/>
                    <a:p>
                      <a:pPr algn="ctr"/>
                      <a:r>
                        <a:rPr lang="en-US" b="1" dirty="0"/>
                        <a:t>2,281 EMERGENCY CALLS</a:t>
                      </a:r>
                    </a:p>
                  </a:txBody>
                  <a:tcPr/>
                </a:tc>
                <a:extLst>
                  <a:ext uri="{0D108BD9-81ED-4DB2-BD59-A6C34878D82A}">
                    <a16:rowId xmlns:a16="http://schemas.microsoft.com/office/drawing/2014/main" val="3882817570"/>
                  </a:ext>
                </a:extLst>
              </a:tr>
              <a:tr h="362612">
                <a:tc>
                  <a:txBody>
                    <a:bodyPr/>
                    <a:lstStyle/>
                    <a:p>
                      <a:pPr algn="ctr"/>
                      <a:r>
                        <a:rPr lang="en-US" dirty="0"/>
                        <a:t>441 FIRE RELATED CALLS</a:t>
                      </a:r>
                    </a:p>
                  </a:txBody>
                  <a:tcPr/>
                </a:tc>
                <a:extLst>
                  <a:ext uri="{0D108BD9-81ED-4DB2-BD59-A6C34878D82A}">
                    <a16:rowId xmlns:a16="http://schemas.microsoft.com/office/drawing/2014/main" val="483518894"/>
                  </a:ext>
                </a:extLst>
              </a:tr>
              <a:tr h="362612">
                <a:tc>
                  <a:txBody>
                    <a:bodyPr/>
                    <a:lstStyle/>
                    <a:p>
                      <a:pPr algn="ctr"/>
                      <a:r>
                        <a:rPr lang="en-US" dirty="0"/>
                        <a:t>752 MEDICAL EMERGENCIES</a:t>
                      </a:r>
                    </a:p>
                  </a:txBody>
                  <a:tcPr/>
                </a:tc>
                <a:extLst>
                  <a:ext uri="{0D108BD9-81ED-4DB2-BD59-A6C34878D82A}">
                    <a16:rowId xmlns:a16="http://schemas.microsoft.com/office/drawing/2014/main" val="714025"/>
                  </a:ext>
                </a:extLst>
              </a:tr>
              <a:tr h="362612">
                <a:tc>
                  <a:txBody>
                    <a:bodyPr/>
                    <a:lstStyle/>
                    <a:p>
                      <a:pPr algn="ctr"/>
                      <a:r>
                        <a:rPr lang="en-US" dirty="0"/>
                        <a:t>277 TRAFFIC COLLISION RESPONSES</a:t>
                      </a:r>
                    </a:p>
                  </a:txBody>
                  <a:tcPr/>
                </a:tc>
                <a:extLst>
                  <a:ext uri="{0D108BD9-81ED-4DB2-BD59-A6C34878D82A}">
                    <a16:rowId xmlns:a16="http://schemas.microsoft.com/office/drawing/2014/main" val="857477555"/>
                  </a:ext>
                </a:extLst>
              </a:tr>
              <a:tr h="362612">
                <a:tc>
                  <a:txBody>
                    <a:bodyPr/>
                    <a:lstStyle/>
                    <a:p>
                      <a:pPr algn="ctr"/>
                      <a:r>
                        <a:rPr lang="en-US" dirty="0"/>
                        <a:t>811 OTHER TYPE RESPONSE</a:t>
                      </a:r>
                    </a:p>
                  </a:txBody>
                  <a:tcPr/>
                </a:tc>
                <a:extLst>
                  <a:ext uri="{0D108BD9-81ED-4DB2-BD59-A6C34878D82A}">
                    <a16:rowId xmlns:a16="http://schemas.microsoft.com/office/drawing/2014/main" val="3765585172"/>
                  </a:ext>
                </a:extLst>
              </a:tr>
            </a:tbl>
          </a:graphicData>
        </a:graphic>
      </p:graphicFrame>
    </p:spTree>
    <p:extLst>
      <p:ext uri="{BB962C8B-B14F-4D97-AF65-F5344CB8AC3E}">
        <p14:creationId xmlns:p14="http://schemas.microsoft.com/office/powerpoint/2010/main" val="359673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E03EBF-D875-6F63-AC45-0EB971FEE66A}"/>
              </a:ext>
            </a:extLst>
          </p:cNvPr>
          <p:cNvPicPr>
            <a:picLocks noGrp="1" noChangeAspect="1"/>
          </p:cNvPicPr>
          <p:nvPr>
            <p:ph idx="1"/>
          </p:nvPr>
        </p:nvPicPr>
        <p:blipFill>
          <a:blip r:embed="rId2"/>
          <a:stretch>
            <a:fillRect/>
          </a:stretch>
        </p:blipFill>
        <p:spPr>
          <a:xfrm>
            <a:off x="6219138" y="2047245"/>
            <a:ext cx="5972862" cy="4351338"/>
          </a:xfrm>
        </p:spPr>
      </p:pic>
      <p:pic>
        <p:nvPicPr>
          <p:cNvPr id="6" name="Picture 2" descr="Logo">
            <a:extLst>
              <a:ext uri="{FF2B5EF4-FFF2-40B4-BE49-F238E27FC236}">
                <a16:creationId xmlns:a16="http://schemas.microsoft.com/office/drawing/2014/main" id="{AD26E9B9-0399-F6B4-92AF-5F824FEF9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178401"/>
            <a:ext cx="58578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4">
            <a:extLst>
              <a:ext uri="{FF2B5EF4-FFF2-40B4-BE49-F238E27FC236}">
                <a16:creationId xmlns:a16="http://schemas.microsoft.com/office/drawing/2014/main" id="{0B0E668B-3712-29BE-F498-20D08C4072D1}"/>
              </a:ext>
            </a:extLst>
          </p:cNvPr>
          <p:cNvPicPr>
            <a:picLocks noChangeAspect="1"/>
          </p:cNvPicPr>
          <p:nvPr/>
        </p:nvPicPr>
        <p:blipFill>
          <a:blip r:embed="rId4"/>
          <a:stretch>
            <a:fillRect/>
          </a:stretch>
        </p:blipFill>
        <p:spPr>
          <a:xfrm>
            <a:off x="74753" y="2077131"/>
            <a:ext cx="6144385" cy="3864528"/>
          </a:xfrm>
          <a:prstGeom prst="rect">
            <a:avLst/>
          </a:prstGeom>
        </p:spPr>
      </p:pic>
      <p:sp>
        <p:nvSpPr>
          <p:cNvPr id="10" name="TextBox 9">
            <a:extLst>
              <a:ext uri="{FF2B5EF4-FFF2-40B4-BE49-F238E27FC236}">
                <a16:creationId xmlns:a16="http://schemas.microsoft.com/office/drawing/2014/main" id="{646C16A8-5A59-6899-5176-F562EE572E4C}"/>
              </a:ext>
            </a:extLst>
          </p:cNvPr>
          <p:cNvSpPr txBox="1"/>
          <p:nvPr/>
        </p:nvSpPr>
        <p:spPr>
          <a:xfrm>
            <a:off x="-747130" y="6069426"/>
            <a:ext cx="8276253" cy="523220"/>
          </a:xfrm>
          <a:prstGeom prst="rect">
            <a:avLst/>
          </a:prstGeom>
          <a:noFill/>
        </p:spPr>
        <p:txBody>
          <a:bodyPr wrap="square" rtlCol="0">
            <a:spAutoFit/>
          </a:bodyPr>
          <a:lstStyle/>
          <a:p>
            <a:pPr algn="ctr"/>
            <a:r>
              <a:rPr lang="en-US" sz="2800" dirty="0"/>
              <a:t>WHERE IS COUNTY FIRE</a:t>
            </a:r>
          </a:p>
        </p:txBody>
      </p:sp>
    </p:spTree>
    <p:extLst>
      <p:ext uri="{BB962C8B-B14F-4D97-AF65-F5344CB8AC3E}">
        <p14:creationId xmlns:p14="http://schemas.microsoft.com/office/powerpoint/2010/main" val="3512744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3890D8-51AD-A716-0F0B-8E899EA26B62}"/>
              </a:ext>
            </a:extLst>
          </p:cNvPr>
          <p:cNvSpPr>
            <a:spLocks noGrp="1"/>
          </p:cNvSpPr>
          <p:nvPr>
            <p:ph idx="1"/>
          </p:nvPr>
        </p:nvSpPr>
        <p:spPr>
          <a:xfrm>
            <a:off x="838200" y="2075237"/>
            <a:ext cx="10515600" cy="4351338"/>
          </a:xfrm>
        </p:spPr>
        <p:txBody>
          <a:bodyPr/>
          <a:lstStyle/>
          <a:p>
            <a:pPr algn="ctr" fontAlgn="base"/>
            <a:r>
              <a:rPr lang="en-US" b="1" i="0" cap="all" dirty="0">
                <a:solidFill>
                  <a:srgbClr val="303030"/>
                </a:solidFill>
                <a:effectLst/>
                <a:latin typeface="Roboto" panose="02000000000000000000" pitchFamily="2" charset="0"/>
              </a:rPr>
              <a:t>MISSION</a:t>
            </a:r>
          </a:p>
          <a:p>
            <a:pPr marL="0" indent="0" algn="ctr" fontAlgn="base">
              <a:buNone/>
            </a:pPr>
            <a:r>
              <a:rPr lang="en-US" b="0" i="1" dirty="0">
                <a:solidFill>
                  <a:srgbClr val="818181"/>
                </a:solidFill>
                <a:effectLst/>
                <a:latin typeface="Roboto" panose="02000000000000000000" pitchFamily="2" charset="0"/>
              </a:rPr>
              <a:t>The mission of the Santa Cruz County Fire Department is to protect the life, property, and natural resources of its citizens and visitors through effective emergency response, preparedness, education, and prevention.</a:t>
            </a:r>
            <a:endParaRPr lang="en-US" b="0" i="0" dirty="0">
              <a:solidFill>
                <a:srgbClr val="818181"/>
              </a:solidFill>
              <a:effectLst/>
              <a:latin typeface="Roboto" panose="02000000000000000000" pitchFamily="2" charset="0"/>
            </a:endParaRPr>
          </a:p>
          <a:p>
            <a:pPr algn="ctr" fontAlgn="base"/>
            <a:r>
              <a:rPr lang="en-US" b="1" i="0" cap="all" dirty="0">
                <a:solidFill>
                  <a:srgbClr val="303030"/>
                </a:solidFill>
                <a:effectLst/>
                <a:latin typeface="Roboto" panose="02000000000000000000" pitchFamily="2" charset="0"/>
              </a:rPr>
              <a:t>VISION</a:t>
            </a:r>
          </a:p>
          <a:p>
            <a:pPr marL="0" indent="0" algn="ctr" fontAlgn="base">
              <a:buNone/>
            </a:pPr>
            <a:r>
              <a:rPr lang="en-US" b="0" i="0" dirty="0">
                <a:solidFill>
                  <a:srgbClr val="818181"/>
                </a:solidFill>
                <a:effectLst/>
                <a:latin typeface="Roboto" panose="02000000000000000000" pitchFamily="2" charset="0"/>
              </a:rPr>
              <a:t>The vision of the Santa Cruz County Fire Department is to provide quality service to all communities in the county and to be a leader in fire protection, fire prevention, and emergency response.</a:t>
            </a:r>
          </a:p>
          <a:p>
            <a:endParaRPr lang="en-US" dirty="0"/>
          </a:p>
        </p:txBody>
      </p:sp>
      <p:pic>
        <p:nvPicPr>
          <p:cNvPr id="4" name="Picture 2" descr="Logo">
            <a:extLst>
              <a:ext uri="{FF2B5EF4-FFF2-40B4-BE49-F238E27FC236}">
                <a16:creationId xmlns:a16="http://schemas.microsoft.com/office/drawing/2014/main" id="{57D005C5-306C-092F-A523-9A8D4FED8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50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67A18-EA2D-95E8-E951-5285A69D3B16}"/>
              </a:ext>
            </a:extLst>
          </p:cNvPr>
          <p:cNvSpPr>
            <a:spLocks noGrp="1"/>
          </p:cNvSpPr>
          <p:nvPr>
            <p:ph idx="1"/>
          </p:nvPr>
        </p:nvSpPr>
        <p:spPr>
          <a:xfrm>
            <a:off x="838200" y="2075237"/>
            <a:ext cx="10515600" cy="4351338"/>
          </a:xfrm>
        </p:spPr>
        <p:txBody>
          <a:bodyPr>
            <a:normAutofit lnSpcReduction="10000"/>
          </a:bodyPr>
          <a:lstStyle/>
          <a:p>
            <a:pPr marL="0" indent="0">
              <a:buNone/>
            </a:pPr>
            <a:r>
              <a:rPr lang="en-US" dirty="0"/>
              <a:t>COUNTY CONTRACTS WITH CALFIRE FOR THE PROVISION OF THE FOLLOWING:</a:t>
            </a:r>
          </a:p>
          <a:p>
            <a:r>
              <a:rPr lang="en-US" dirty="0"/>
              <a:t>Administration of County Fire – COUNTY FIRE CHIEF </a:t>
            </a:r>
          </a:p>
          <a:p>
            <a:r>
              <a:rPr lang="en-US" dirty="0"/>
              <a:t>Non-Fire Season Emergency Response (7-Months) Amador Period </a:t>
            </a:r>
          </a:p>
          <a:p>
            <a:pPr lvl="1"/>
            <a:r>
              <a:rPr lang="en-US" dirty="0"/>
              <a:t>5 Fire Stations</a:t>
            </a:r>
          </a:p>
          <a:p>
            <a:r>
              <a:rPr lang="en-US" dirty="0"/>
              <a:t>Dispatch Services (12 Months)</a:t>
            </a:r>
          </a:p>
          <a:p>
            <a:r>
              <a:rPr lang="en-US" dirty="0"/>
              <a:t>Fire Code Inspections &amp; Permits (12- Months)</a:t>
            </a:r>
          </a:p>
          <a:p>
            <a:r>
              <a:rPr lang="en-US" dirty="0"/>
              <a:t>Volunteer Program Oversight (12-Months)</a:t>
            </a:r>
          </a:p>
          <a:p>
            <a:r>
              <a:rPr lang="en-US" dirty="0"/>
              <a:t>Land Use/Pre-Fire Planning Services (Community Outreach and Education)</a:t>
            </a:r>
          </a:p>
          <a:p>
            <a:endParaRPr lang="en-US" dirty="0"/>
          </a:p>
          <a:p>
            <a:endParaRPr lang="en-US" dirty="0"/>
          </a:p>
        </p:txBody>
      </p:sp>
      <p:pic>
        <p:nvPicPr>
          <p:cNvPr id="2050" name="Picture 2" descr="Logo">
            <a:extLst>
              <a:ext uri="{FF2B5EF4-FFF2-40B4-BE49-F238E27FC236}">
                <a16:creationId xmlns:a16="http://schemas.microsoft.com/office/drawing/2014/main" id="{D0C6C160-F731-92F4-CE7E-E70E9747C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68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E1C918-B06C-431D-33F8-2EF371F760C0}"/>
              </a:ext>
            </a:extLst>
          </p:cNvPr>
          <p:cNvSpPr>
            <a:spLocks noGrp="1"/>
          </p:cNvSpPr>
          <p:nvPr>
            <p:ph idx="1"/>
          </p:nvPr>
        </p:nvSpPr>
        <p:spPr>
          <a:xfrm>
            <a:off x="182880" y="2075237"/>
            <a:ext cx="11832336" cy="4669676"/>
          </a:xfrm>
        </p:spPr>
        <p:txBody>
          <a:bodyPr>
            <a:normAutofit/>
          </a:bodyPr>
          <a:lstStyle/>
          <a:p>
            <a:pPr marL="0" indent="0" algn="ctr">
              <a:buNone/>
            </a:pPr>
            <a:r>
              <a:rPr lang="en-US" sz="2000" dirty="0"/>
              <a:t>CALFIRE CONTRACT CURRENTLY COVERS FY 21-23</a:t>
            </a:r>
          </a:p>
          <a:p>
            <a:pPr marL="0" indent="0">
              <a:buNone/>
            </a:pPr>
            <a:endParaRPr lang="en-US" sz="1600" dirty="0"/>
          </a:p>
          <a:p>
            <a:pPr lvl="2"/>
            <a:endParaRPr lang="en-US" sz="1200" dirty="0"/>
          </a:p>
          <a:p>
            <a:pPr lvl="2"/>
            <a:endParaRPr lang="en-US" sz="1200" dirty="0"/>
          </a:p>
        </p:txBody>
      </p:sp>
      <p:pic>
        <p:nvPicPr>
          <p:cNvPr id="6" name="Picture 2" descr="Logo">
            <a:extLst>
              <a:ext uri="{FF2B5EF4-FFF2-40B4-BE49-F238E27FC236}">
                <a16:creationId xmlns:a16="http://schemas.microsoft.com/office/drawing/2014/main" id="{638BDDCC-A6AD-46A0-95DC-15228B8B4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D87C1916-C4AC-FCCB-BF21-74B583269987}"/>
              </a:ext>
            </a:extLst>
          </p:cNvPr>
          <p:cNvGraphicFramePr>
            <a:graphicFrameLocks noGrp="1"/>
          </p:cNvGraphicFramePr>
          <p:nvPr>
            <p:extLst>
              <p:ext uri="{D42A27DB-BD31-4B8C-83A1-F6EECF244321}">
                <p14:modId xmlns:p14="http://schemas.microsoft.com/office/powerpoint/2010/main" val="3753797990"/>
              </p:ext>
            </p:extLst>
          </p:nvPr>
        </p:nvGraphicFramePr>
        <p:xfrm>
          <a:off x="238124" y="2534960"/>
          <a:ext cx="11770995" cy="4043568"/>
        </p:xfrm>
        <a:graphic>
          <a:graphicData uri="http://schemas.openxmlformats.org/drawingml/2006/table">
            <a:tbl>
              <a:tblPr>
                <a:tableStyleId>{5C22544A-7EE6-4342-B048-85BDC9FD1C3A}</a:tableStyleId>
              </a:tblPr>
              <a:tblGrid>
                <a:gridCol w="5636857">
                  <a:extLst>
                    <a:ext uri="{9D8B030D-6E8A-4147-A177-3AD203B41FA5}">
                      <a16:colId xmlns:a16="http://schemas.microsoft.com/office/drawing/2014/main" val="613948835"/>
                    </a:ext>
                  </a:extLst>
                </a:gridCol>
                <a:gridCol w="6134138">
                  <a:extLst>
                    <a:ext uri="{9D8B030D-6E8A-4147-A177-3AD203B41FA5}">
                      <a16:colId xmlns:a16="http://schemas.microsoft.com/office/drawing/2014/main" val="283634557"/>
                    </a:ext>
                  </a:extLst>
                </a:gridCol>
              </a:tblGrid>
              <a:tr h="468068">
                <a:tc>
                  <a:txBody>
                    <a:bodyPr/>
                    <a:lstStyle/>
                    <a:p>
                      <a:pPr algn="l" rtl="0" fontAlgn="ctr">
                        <a:buClr>
                          <a:srgbClr val="000000"/>
                        </a:buClr>
                        <a:buSzPts val="1600"/>
                        <a:buFont typeface="Arial" panose="020B0604020202020204" pitchFamily="34" charset="0"/>
                        <a:buChar char="•"/>
                      </a:pPr>
                      <a:r>
                        <a:rPr lang="en-US" sz="2000" u="none" strike="noStrike">
                          <a:effectLst/>
                        </a:rPr>
                        <a:t>Non-Fire Season Emergency Response (7-Months) Amador Period</a:t>
                      </a:r>
                      <a:endParaRPr lang="en-US" sz="2000" b="0" i="0" u="none" strike="noStrike">
                        <a:solidFill>
                          <a:srgbClr val="000000"/>
                        </a:solidFill>
                        <a:effectLst/>
                        <a:latin typeface="Arial" panose="020B0604020202020204" pitchFamily="34" charset="0"/>
                      </a:endParaRPr>
                    </a:p>
                  </a:txBody>
                  <a:tcPr marL="143685" marR="7982" marT="7982" marB="0" anchor="ctr"/>
                </a:tc>
                <a:tc>
                  <a:txBody>
                    <a:bodyPr/>
                    <a:lstStyle/>
                    <a:p>
                      <a:pPr algn="l" rtl="0" fontAlgn="ctr">
                        <a:buClr>
                          <a:srgbClr val="000000"/>
                        </a:buClr>
                        <a:buSzPts val="1600"/>
                        <a:buFont typeface="Arial" panose="020B0604020202020204" pitchFamily="34" charset="0"/>
                        <a:buChar char="•"/>
                      </a:pPr>
                      <a:r>
                        <a:rPr lang="en-US" sz="2000" u="none" strike="noStrike">
                          <a:effectLst/>
                        </a:rPr>
                        <a:t>Volunteer Program Oversight (12-Months)</a:t>
                      </a:r>
                      <a:endParaRPr lang="en-US" sz="2000" b="0" i="0" u="none" strike="noStrike">
                        <a:solidFill>
                          <a:srgbClr val="000000"/>
                        </a:solidFill>
                        <a:effectLst/>
                        <a:latin typeface="Arial" panose="020B0604020202020204" pitchFamily="34" charset="0"/>
                      </a:endParaRPr>
                    </a:p>
                  </a:txBody>
                  <a:tcPr marL="143685" marR="7982" marT="7982" marB="0" anchor="ctr"/>
                </a:tc>
                <a:extLst>
                  <a:ext uri="{0D108BD9-81ED-4DB2-BD59-A6C34878D82A}">
                    <a16:rowId xmlns:a16="http://schemas.microsoft.com/office/drawing/2014/main" val="3182669469"/>
                  </a:ext>
                </a:extLst>
              </a:tr>
              <a:tr h="351050">
                <a:tc>
                  <a:txBody>
                    <a:bodyPr/>
                    <a:lstStyle/>
                    <a:p>
                      <a:pPr algn="l" rtl="0" fontAlgn="ctr">
                        <a:buClr>
                          <a:srgbClr val="000000"/>
                        </a:buClr>
                        <a:buSzPts val="1200"/>
                        <a:buFont typeface="Arial" panose="020B0604020202020204" pitchFamily="34" charset="0"/>
                        <a:buChar char="•"/>
                      </a:pPr>
                      <a:r>
                        <a:rPr lang="en-US" sz="1400" u="none" strike="noStrike">
                          <a:effectLst/>
                        </a:rPr>
                        <a:t>Emergency Fire Protection, Medical and Rescue Response</a:t>
                      </a:r>
                      <a:endParaRPr lang="en-US" sz="1400" b="0" i="0" u="none" strike="noStrike">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2.0 Fire Captains – Training</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1994186781"/>
                  </a:ext>
                </a:extLst>
              </a:tr>
              <a:tr h="351050">
                <a:tc>
                  <a:txBody>
                    <a:bodyPr/>
                    <a:lstStyle/>
                    <a:p>
                      <a:pPr algn="l" rtl="0" fontAlgn="ctr">
                        <a:buClr>
                          <a:srgbClr val="000000"/>
                        </a:buClr>
                        <a:buSzPts val="1200"/>
                        <a:buFont typeface="Arial" panose="020B0604020202020204" pitchFamily="34" charset="0"/>
                        <a:buChar char="•"/>
                      </a:pPr>
                      <a:r>
                        <a:rPr lang="en-US" sz="1400" u="none" strike="noStrike">
                          <a:effectLst/>
                        </a:rPr>
                        <a:t>Basic Life Support Services (BLS)</a:t>
                      </a:r>
                      <a:endParaRPr lang="en-US" sz="1400" b="0" i="0" u="none" strike="noStrike">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100"/>
                        <a:buFont typeface="Arial" panose="020B0604020202020204" pitchFamily="34" charset="0"/>
                        <a:buChar char="•"/>
                      </a:pPr>
                      <a:r>
                        <a:rPr lang="en-US" sz="1200" u="none" strike="noStrike">
                          <a:effectLst/>
                        </a:rPr>
                        <a:t>Fire and Emergency Medical</a:t>
                      </a:r>
                      <a:endParaRPr lang="en-US" sz="1200" b="0" i="0" u="none" strike="noStrike">
                        <a:solidFill>
                          <a:srgbClr val="000000"/>
                        </a:solidFill>
                        <a:effectLst/>
                        <a:latin typeface="Arial" panose="020B0604020202020204" pitchFamily="34" charset="0"/>
                      </a:endParaRPr>
                    </a:p>
                  </a:txBody>
                  <a:tcPr marL="1077636" marR="7982" marT="7982" marB="0" anchor="ctr"/>
                </a:tc>
                <a:extLst>
                  <a:ext uri="{0D108BD9-81ED-4DB2-BD59-A6C34878D82A}">
                    <a16:rowId xmlns:a16="http://schemas.microsoft.com/office/drawing/2014/main" val="3583232800"/>
                  </a:ext>
                </a:extLst>
              </a:tr>
              <a:tr h="468068">
                <a:tc>
                  <a:txBody>
                    <a:bodyPr/>
                    <a:lstStyle/>
                    <a:p>
                      <a:pPr algn="l" rtl="0" fontAlgn="ctr">
                        <a:buClr>
                          <a:srgbClr val="000000"/>
                        </a:buClr>
                        <a:buSzPts val="1200"/>
                        <a:buFont typeface="Arial" panose="020B0604020202020204" pitchFamily="34" charset="0"/>
                        <a:buChar char="•"/>
                      </a:pPr>
                      <a:r>
                        <a:rPr lang="en-US" sz="1400" u="none" strike="noStrike" dirty="0">
                          <a:effectLst/>
                        </a:rPr>
                        <a:t>2.0 Fire Fighters per Engine Per Day – 24 Total Firefighters - County Funded</a:t>
                      </a:r>
                      <a:endParaRPr lang="en-US" sz="1400" b="0" i="0" u="none" strike="noStrike" dirty="0">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600"/>
                        <a:buFont typeface="Arial" panose="020B0604020202020204" pitchFamily="34" charset="0"/>
                        <a:buChar char="•"/>
                      </a:pPr>
                      <a:r>
                        <a:rPr lang="en-US" sz="2000" u="none" strike="noStrike" dirty="0">
                          <a:effectLst/>
                        </a:rPr>
                        <a:t>Land Use/Pre-Fire Planning Services (Community Outreach and Education)</a:t>
                      </a:r>
                      <a:endParaRPr lang="en-US" sz="2000" b="0" i="0" u="none" strike="noStrike" dirty="0">
                        <a:solidFill>
                          <a:srgbClr val="000000"/>
                        </a:solidFill>
                        <a:effectLst/>
                        <a:latin typeface="Arial" panose="020B0604020202020204" pitchFamily="34" charset="0"/>
                      </a:endParaRPr>
                    </a:p>
                  </a:txBody>
                  <a:tcPr marL="143685" marR="7982" marT="7982" marB="0" anchor="ctr"/>
                </a:tc>
                <a:extLst>
                  <a:ext uri="{0D108BD9-81ED-4DB2-BD59-A6C34878D82A}">
                    <a16:rowId xmlns:a16="http://schemas.microsoft.com/office/drawing/2014/main" val="1579513357"/>
                  </a:ext>
                </a:extLst>
              </a:tr>
              <a:tr h="468068">
                <a:tc>
                  <a:txBody>
                    <a:bodyPr/>
                    <a:lstStyle/>
                    <a:p>
                      <a:pPr algn="l" rtl="0" fontAlgn="ctr">
                        <a:buClr>
                          <a:srgbClr val="000000"/>
                        </a:buClr>
                        <a:buSzPts val="1600"/>
                        <a:buFont typeface="Arial" panose="020B0604020202020204" pitchFamily="34" charset="0"/>
                        <a:buChar char="•"/>
                      </a:pPr>
                      <a:r>
                        <a:rPr lang="en-US" sz="2000" u="none" strike="noStrike">
                          <a:effectLst/>
                        </a:rPr>
                        <a:t>Dispatch Services (12 Months)</a:t>
                      </a:r>
                      <a:endParaRPr lang="en-US" sz="2000" b="0" i="0" u="none" strike="noStrike">
                        <a:solidFill>
                          <a:srgbClr val="000000"/>
                        </a:solidFill>
                        <a:effectLst/>
                        <a:latin typeface="Arial" panose="020B0604020202020204" pitchFamily="34" charset="0"/>
                      </a:endParaRPr>
                    </a:p>
                  </a:txBody>
                  <a:tcPr marL="143685"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1.0 Fire Prevention Specialist</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2278709755"/>
                  </a:ext>
                </a:extLst>
              </a:tr>
              <a:tr h="468068">
                <a:tc>
                  <a:txBody>
                    <a:bodyPr/>
                    <a:lstStyle/>
                    <a:p>
                      <a:pPr algn="l" rtl="0" fontAlgn="ctr">
                        <a:buClr>
                          <a:srgbClr val="000000"/>
                        </a:buClr>
                        <a:buSzPts val="1200"/>
                        <a:buFont typeface="Arial" panose="020B0604020202020204" pitchFamily="34" charset="0"/>
                        <a:buChar char="•"/>
                      </a:pPr>
                      <a:r>
                        <a:rPr lang="en-US" sz="1400" u="none" strike="noStrike">
                          <a:effectLst/>
                        </a:rPr>
                        <a:t>Year Round Emergency Dispatch Services</a:t>
                      </a:r>
                      <a:endParaRPr lang="en-US" sz="1400" b="0" i="0" u="none" strike="noStrike">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600"/>
                        <a:buFont typeface="Arial" panose="020B0604020202020204" pitchFamily="34" charset="0"/>
                        <a:buChar char="•"/>
                      </a:pPr>
                      <a:r>
                        <a:rPr lang="en-US" sz="2000" u="none" strike="noStrike" dirty="0">
                          <a:effectLst/>
                        </a:rPr>
                        <a:t>Administrative Staff</a:t>
                      </a:r>
                      <a:endParaRPr lang="en-US" sz="2000" b="0" i="0" u="none" strike="noStrike" dirty="0">
                        <a:solidFill>
                          <a:srgbClr val="000000"/>
                        </a:solidFill>
                        <a:effectLst/>
                        <a:latin typeface="Arial" panose="020B0604020202020204" pitchFamily="34" charset="0"/>
                      </a:endParaRPr>
                    </a:p>
                  </a:txBody>
                  <a:tcPr marL="143685" marR="7982" marT="7982" marB="0" anchor="ctr"/>
                </a:tc>
                <a:extLst>
                  <a:ext uri="{0D108BD9-81ED-4DB2-BD59-A6C34878D82A}">
                    <a16:rowId xmlns:a16="http://schemas.microsoft.com/office/drawing/2014/main" val="1735439541"/>
                  </a:ext>
                </a:extLst>
              </a:tr>
              <a:tr h="351050">
                <a:tc>
                  <a:txBody>
                    <a:bodyPr/>
                    <a:lstStyle/>
                    <a:p>
                      <a:pPr algn="l" rtl="0" fontAlgn="ctr">
                        <a:buClr>
                          <a:srgbClr val="000000"/>
                        </a:buClr>
                        <a:buSzPts val="1200"/>
                        <a:buFont typeface="Arial" panose="020B0604020202020204" pitchFamily="34" charset="0"/>
                        <a:buChar char="•"/>
                      </a:pPr>
                      <a:r>
                        <a:rPr lang="en-US" sz="1400" u="none" strike="noStrike" dirty="0">
                          <a:effectLst/>
                        </a:rPr>
                        <a:t>1.0 Communications Operator  </a:t>
                      </a:r>
                      <a:endParaRPr lang="en-US" sz="1400" b="0" i="0" u="none" strike="noStrike" dirty="0">
                        <a:solidFill>
                          <a:srgbClr val="000000"/>
                        </a:solidFill>
                        <a:effectLst/>
                        <a:latin typeface="Arial" panose="020B0604020202020204" pitchFamily="34" charset="0"/>
                      </a:endParaRPr>
                    </a:p>
                  </a:txBody>
                  <a:tcPr marL="933951"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1.0 Fire Battalion Chief</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660813450"/>
                  </a:ext>
                </a:extLst>
              </a:tr>
              <a:tr h="468068">
                <a:tc>
                  <a:txBody>
                    <a:bodyPr/>
                    <a:lstStyle/>
                    <a:p>
                      <a:pPr algn="l" rtl="0" fontAlgn="ctr">
                        <a:buClr>
                          <a:srgbClr val="000000"/>
                        </a:buClr>
                        <a:buSzPts val="1600"/>
                        <a:buFont typeface="Arial" panose="020B0604020202020204" pitchFamily="34" charset="0"/>
                        <a:buChar char="•"/>
                      </a:pPr>
                      <a:r>
                        <a:rPr lang="en-US" sz="2000" u="none" strike="noStrike" dirty="0">
                          <a:effectLst/>
                        </a:rPr>
                        <a:t>Fire Code Inspections &amp; Permits (12- Months)</a:t>
                      </a:r>
                      <a:endParaRPr lang="en-US" sz="2000" b="0" i="0" u="none" strike="noStrike" dirty="0">
                        <a:solidFill>
                          <a:srgbClr val="000000"/>
                        </a:solidFill>
                        <a:effectLst/>
                        <a:latin typeface="Arial" panose="020B0604020202020204" pitchFamily="34" charset="0"/>
                      </a:endParaRPr>
                    </a:p>
                  </a:txBody>
                  <a:tcPr marL="143685" marR="7982" marT="7982" marB="0" anchor="ctr"/>
                </a:tc>
                <a:tc>
                  <a:txBody>
                    <a:bodyPr/>
                    <a:lstStyle/>
                    <a:p>
                      <a:pPr algn="l" rtl="0" fontAlgn="ctr">
                        <a:buClr>
                          <a:srgbClr val="000000"/>
                        </a:buClr>
                        <a:buSzPts val="1200"/>
                        <a:buFont typeface="Arial" panose="020B0604020202020204" pitchFamily="34" charset="0"/>
                        <a:buChar char="•"/>
                      </a:pPr>
                      <a:r>
                        <a:rPr lang="en-US" sz="1400" u="none" strike="noStrike" dirty="0">
                          <a:effectLst/>
                        </a:rPr>
                        <a:t>2.4 Admin Staff</a:t>
                      </a:r>
                      <a:endParaRPr lang="en-US" sz="1400" b="0" i="0" u="none" strike="noStrike" dirty="0">
                        <a:solidFill>
                          <a:srgbClr val="000000"/>
                        </a:solidFill>
                        <a:effectLst/>
                        <a:latin typeface="Arial" panose="020B0604020202020204" pitchFamily="34" charset="0"/>
                      </a:endParaRPr>
                    </a:p>
                  </a:txBody>
                  <a:tcPr marL="933951" marR="7982" marT="7982" marB="0" anchor="ctr"/>
                </a:tc>
                <a:extLst>
                  <a:ext uri="{0D108BD9-81ED-4DB2-BD59-A6C34878D82A}">
                    <a16:rowId xmlns:a16="http://schemas.microsoft.com/office/drawing/2014/main" val="2466081872"/>
                  </a:ext>
                </a:extLst>
              </a:tr>
              <a:tr h="351050">
                <a:tc>
                  <a:txBody>
                    <a:bodyPr/>
                    <a:lstStyle/>
                    <a:p>
                      <a:pPr algn="l" rtl="0" fontAlgn="ctr">
                        <a:buClr>
                          <a:srgbClr val="000000"/>
                        </a:buClr>
                        <a:buSzPts val="1200"/>
                        <a:buFont typeface="Arial" panose="020B0604020202020204" pitchFamily="34" charset="0"/>
                        <a:buChar char="•"/>
                      </a:pPr>
                      <a:r>
                        <a:rPr lang="en-US" sz="1400" u="none" strike="noStrike" dirty="0">
                          <a:effectLst/>
                        </a:rPr>
                        <a:t>1.5 Fire Captains</a:t>
                      </a:r>
                      <a:endParaRPr lang="en-US" sz="1400" b="0" i="0" u="none" strike="noStrike" dirty="0">
                        <a:solidFill>
                          <a:srgbClr val="000000"/>
                        </a:solidFill>
                        <a:effectLst/>
                        <a:latin typeface="Arial" panose="020B0604020202020204" pitchFamily="34" charset="0"/>
                      </a:endParaRPr>
                    </a:p>
                  </a:txBody>
                  <a:tcPr marL="933951" marR="7982" marT="7982" marB="0" anchor="ct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7982" marR="7982" marT="7982" marB="0" anchor="b"/>
                </a:tc>
                <a:extLst>
                  <a:ext uri="{0D108BD9-81ED-4DB2-BD59-A6C34878D82A}">
                    <a16:rowId xmlns:a16="http://schemas.microsoft.com/office/drawing/2014/main" val="3811910320"/>
                  </a:ext>
                </a:extLst>
              </a:tr>
            </a:tbl>
          </a:graphicData>
        </a:graphic>
      </p:graphicFrame>
    </p:spTree>
    <p:extLst>
      <p:ext uri="{BB962C8B-B14F-4D97-AF65-F5344CB8AC3E}">
        <p14:creationId xmlns:p14="http://schemas.microsoft.com/office/powerpoint/2010/main" val="31962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640B-0337-414E-D480-62D7D923E6EE}"/>
              </a:ext>
            </a:extLst>
          </p:cNvPr>
          <p:cNvSpPr>
            <a:spLocks noGrp="1"/>
          </p:cNvSpPr>
          <p:nvPr>
            <p:ph type="title"/>
          </p:nvPr>
        </p:nvSpPr>
        <p:spPr>
          <a:xfrm>
            <a:off x="3394788" y="1545398"/>
            <a:ext cx="10515600" cy="1325563"/>
          </a:xfrm>
        </p:spPr>
        <p:txBody>
          <a:bodyPr>
            <a:normAutofit/>
          </a:bodyPr>
          <a:lstStyle/>
          <a:p>
            <a:r>
              <a:rPr lang="en-US" sz="3200" dirty="0"/>
              <a:t>Issues Affecting County Fire</a:t>
            </a:r>
          </a:p>
        </p:txBody>
      </p:sp>
      <p:sp>
        <p:nvSpPr>
          <p:cNvPr id="3" name="Content Placeholder 2">
            <a:extLst>
              <a:ext uri="{FF2B5EF4-FFF2-40B4-BE49-F238E27FC236}">
                <a16:creationId xmlns:a16="http://schemas.microsoft.com/office/drawing/2014/main" id="{E0A9223B-6B95-1D88-67FA-5E13451A72A8}"/>
              </a:ext>
            </a:extLst>
          </p:cNvPr>
          <p:cNvSpPr>
            <a:spLocks noGrp="1"/>
          </p:cNvSpPr>
          <p:nvPr>
            <p:ph idx="1"/>
          </p:nvPr>
        </p:nvSpPr>
        <p:spPr>
          <a:xfrm>
            <a:off x="838200" y="2506662"/>
            <a:ext cx="10515600" cy="4351338"/>
          </a:xfrm>
        </p:spPr>
        <p:txBody>
          <a:bodyPr>
            <a:normAutofit fontScale="92500" lnSpcReduction="20000"/>
          </a:bodyPr>
          <a:lstStyle/>
          <a:p>
            <a:r>
              <a:rPr lang="en-US" dirty="0"/>
              <a:t>Staffing Challenges</a:t>
            </a:r>
          </a:p>
          <a:p>
            <a:pPr lvl="1"/>
            <a:r>
              <a:rPr lang="en-US" dirty="0"/>
              <a:t>CALFIRE Staffing Challenges</a:t>
            </a:r>
          </a:p>
          <a:p>
            <a:pPr lvl="2"/>
            <a:r>
              <a:rPr lang="en-US" dirty="0"/>
              <a:t>Minimum Staffing Mandate </a:t>
            </a:r>
          </a:p>
          <a:p>
            <a:pPr lvl="3"/>
            <a:r>
              <a:rPr lang="en-US" dirty="0"/>
              <a:t>Mandates 3.0 FTE per Engine Seat (MEMO) Funded by CO-OP Agency (Currently 2.4 FTE)</a:t>
            </a:r>
          </a:p>
          <a:p>
            <a:pPr lvl="3"/>
            <a:r>
              <a:rPr lang="en-US" dirty="0"/>
              <a:t>July 2024 Fire Fighters negotiated 66 Hour work week (current  72) Potential decrease to 56 Hours. </a:t>
            </a:r>
          </a:p>
          <a:p>
            <a:r>
              <a:rPr lang="en-US" dirty="0"/>
              <a:t>County Fire Master Plan</a:t>
            </a:r>
          </a:p>
          <a:p>
            <a:pPr lvl="1"/>
            <a:r>
              <a:rPr lang="en-US" dirty="0"/>
              <a:t>Expected Completion in FY 23-24. (recommended changes)</a:t>
            </a:r>
          </a:p>
          <a:p>
            <a:r>
              <a:rPr lang="en-US" dirty="0"/>
              <a:t>LAFCO Annexation Potentials</a:t>
            </a:r>
          </a:p>
          <a:p>
            <a:pPr lvl="1"/>
            <a:r>
              <a:rPr lang="en-US" dirty="0" err="1"/>
              <a:t>Corralitos</a:t>
            </a:r>
            <a:r>
              <a:rPr lang="en-US" dirty="0"/>
              <a:t> Fire Response Area</a:t>
            </a:r>
          </a:p>
          <a:p>
            <a:pPr lvl="1"/>
            <a:r>
              <a:rPr lang="en-US" dirty="0" err="1"/>
              <a:t>Pajaro</a:t>
            </a:r>
            <a:r>
              <a:rPr lang="en-US" dirty="0"/>
              <a:t> Dunes Fire Protection Area</a:t>
            </a:r>
          </a:p>
          <a:p>
            <a:r>
              <a:rPr lang="en-US" dirty="0"/>
              <a:t>Community Demand for Fuel Reduction – Work</a:t>
            </a:r>
          </a:p>
          <a:p>
            <a:pPr lvl="1"/>
            <a:r>
              <a:rPr lang="en-US" dirty="0"/>
              <a:t>Grand Jury</a:t>
            </a:r>
          </a:p>
          <a:p>
            <a:r>
              <a:rPr lang="en-US" dirty="0"/>
              <a:t>Reliance on CALFIRE for Primary Emergency Response </a:t>
            </a:r>
          </a:p>
          <a:p>
            <a:endParaRPr lang="en-US" dirty="0"/>
          </a:p>
          <a:p>
            <a:pPr marL="0" indent="0">
              <a:buNone/>
            </a:pPr>
            <a:endParaRPr lang="en-US" dirty="0"/>
          </a:p>
          <a:p>
            <a:pPr marL="457200" lvl="1" indent="0">
              <a:buNone/>
            </a:pPr>
            <a:endParaRPr lang="en-US" dirty="0"/>
          </a:p>
          <a:p>
            <a:pPr lvl="1"/>
            <a:endParaRPr lang="en-US" dirty="0"/>
          </a:p>
          <a:p>
            <a:pPr marL="457200" lvl="1" indent="0">
              <a:buNone/>
            </a:pPr>
            <a:endParaRPr lang="en-US" dirty="0"/>
          </a:p>
          <a:p>
            <a:pPr lvl="1"/>
            <a:endParaRPr lang="en-US" dirty="0"/>
          </a:p>
        </p:txBody>
      </p:sp>
      <p:pic>
        <p:nvPicPr>
          <p:cNvPr id="4" name="Picture 2" descr="Logo">
            <a:extLst>
              <a:ext uri="{FF2B5EF4-FFF2-40B4-BE49-F238E27FC236}">
                <a16:creationId xmlns:a16="http://schemas.microsoft.com/office/drawing/2014/main" id="{E82859F4-876A-EF8E-9A39-D67B1955F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0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extLst>
              <a:ext uri="{FF2B5EF4-FFF2-40B4-BE49-F238E27FC236}">
                <a16:creationId xmlns:a16="http://schemas.microsoft.com/office/drawing/2014/main" id="{6A1B9C42-999E-24D9-3573-1AB8F0B20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53" y="113087"/>
            <a:ext cx="5857875"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3D5CFB8-93EF-5B0E-A13F-57A98E16B223}"/>
              </a:ext>
            </a:extLst>
          </p:cNvPr>
          <p:cNvSpPr>
            <a:spLocks noGrp="1"/>
          </p:cNvSpPr>
          <p:nvPr>
            <p:ph idx="1"/>
          </p:nvPr>
        </p:nvSpPr>
        <p:spPr>
          <a:xfrm>
            <a:off x="662031" y="1951460"/>
            <a:ext cx="10515600" cy="4351338"/>
          </a:xfrm>
        </p:spPr>
        <p:txBody>
          <a:bodyPr>
            <a:normAutofit lnSpcReduction="10000"/>
          </a:bodyPr>
          <a:lstStyle/>
          <a:p>
            <a:pPr marL="0" indent="0">
              <a:buNone/>
            </a:pPr>
            <a:r>
              <a:rPr lang="en-US" dirty="0"/>
              <a:t>CONTRACT CHANGES RECOMMENDATIONS  1-Year Agreement Only</a:t>
            </a:r>
          </a:p>
          <a:p>
            <a:r>
              <a:rPr lang="en-US" dirty="0"/>
              <a:t>Non-Fire Season Emergency Response Coverage</a:t>
            </a:r>
          </a:p>
          <a:p>
            <a:pPr lvl="1"/>
            <a:r>
              <a:rPr lang="en-US" dirty="0"/>
              <a:t>Add 6 positions (Engineers – Drivers) to meet State Minimum Levels</a:t>
            </a:r>
          </a:p>
          <a:p>
            <a:pPr lvl="1"/>
            <a:r>
              <a:rPr lang="en-US" dirty="0">
                <a:highlight>
                  <a:srgbClr val="00FF00"/>
                </a:highlight>
              </a:rPr>
              <a:t>Decrease County Liability period to 5 month (currently 7 months) $-savings</a:t>
            </a:r>
          </a:p>
          <a:p>
            <a:r>
              <a:rPr lang="en-US" dirty="0"/>
              <a:t>Dispatch Services – Unchanged</a:t>
            </a:r>
          </a:p>
          <a:p>
            <a:r>
              <a:rPr lang="en-US" sz="2800" u="none" strike="noStrike" dirty="0">
                <a:effectLst/>
              </a:rPr>
              <a:t>Fire Code Inspections &amp; Permits (12- Months)</a:t>
            </a:r>
          </a:p>
          <a:p>
            <a:pPr lvl="1"/>
            <a:r>
              <a:rPr lang="en-US" i="0" dirty="0">
                <a:solidFill>
                  <a:srgbClr val="000000"/>
                </a:solidFill>
              </a:rPr>
              <a:t>Reduce by 1.0 FTE Captain – (service to be </a:t>
            </a:r>
            <a:r>
              <a:rPr lang="en-US" dirty="0">
                <a:solidFill>
                  <a:srgbClr val="000000"/>
                </a:solidFill>
              </a:rPr>
              <a:t>c</a:t>
            </a:r>
            <a:r>
              <a:rPr lang="en-US" i="0" dirty="0">
                <a:solidFill>
                  <a:srgbClr val="000000"/>
                </a:solidFill>
              </a:rPr>
              <a:t>ontracted $-savings)</a:t>
            </a:r>
          </a:p>
          <a:p>
            <a:r>
              <a:rPr lang="en-US" dirty="0">
                <a:solidFill>
                  <a:srgbClr val="000000"/>
                </a:solidFill>
              </a:rPr>
              <a:t>Volunteer Program Oversight – Unchanged</a:t>
            </a:r>
          </a:p>
          <a:p>
            <a:r>
              <a:rPr lang="en-US" sz="2800" u="none" strike="noStrike" dirty="0">
                <a:effectLst/>
              </a:rPr>
              <a:t>Land Use/Pre-Fire Planning Services</a:t>
            </a:r>
          </a:p>
          <a:p>
            <a:pPr lvl="1"/>
            <a:r>
              <a:rPr lang="en-US" u="none" strike="noStrike" dirty="0">
                <a:effectLst/>
              </a:rPr>
              <a:t> Convert 1.0 Fire Prevention Specialist to a 1.0 </a:t>
            </a:r>
            <a:r>
              <a:rPr lang="en-US" dirty="0"/>
              <a:t>Forestry Assistant II </a:t>
            </a:r>
          </a:p>
          <a:p>
            <a:pPr marL="457200" lvl="1" indent="0">
              <a:buNone/>
            </a:pPr>
            <a:endParaRPr lang="en-US" dirty="0">
              <a:solidFill>
                <a:srgbClr val="000000"/>
              </a:solidFill>
            </a:endParaRPr>
          </a:p>
          <a:p>
            <a:pPr marL="0" indent="0">
              <a:buNone/>
            </a:pPr>
            <a:endParaRPr lang="en-US" i="0" dirty="0">
              <a:solidFill>
                <a:srgbClr val="000000"/>
              </a:solidFill>
            </a:endParaRPr>
          </a:p>
          <a:p>
            <a:pPr lvl="1"/>
            <a:endParaRPr lang="en-US" i="0" dirty="0">
              <a:solidFill>
                <a:srgbClr val="000000"/>
              </a:solidFill>
              <a:latin typeface="Arial" panose="020B0604020202020204" pitchFamily="34" charset="0"/>
            </a:endParaRPr>
          </a:p>
          <a:p>
            <a:endParaRPr lang="en-US" i="0" dirty="0">
              <a:solidFill>
                <a:srgbClr val="000000"/>
              </a:solidFill>
              <a:latin typeface="Arial" panose="020B0604020202020204" pitchFamily="34" charset="0"/>
            </a:endParaRPr>
          </a:p>
          <a:p>
            <a:pPr lvl="1"/>
            <a:endParaRPr lang="en-US" b="0" i="0" u="none" strike="noStrike" dirty="0">
              <a:solidFill>
                <a:srgbClr val="000000"/>
              </a:solidFill>
              <a:effectLst/>
              <a:latin typeface="Arial"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5383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10624</TotalTime>
  <Words>960</Words>
  <Application>Microsoft Office PowerPoint</Application>
  <PresentationFormat>Widescreen</PresentationFormat>
  <Paragraphs>390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vt:lpstr>
      <vt:lpstr>Office Theme</vt:lpstr>
      <vt:lpstr>CALFIRE Contract Recommendation May 3rd 2023</vt:lpstr>
      <vt:lpstr>PowerPoint Presentation</vt:lpstr>
      <vt:lpstr>PowerPoint Presentation</vt:lpstr>
      <vt:lpstr>PowerPoint Presentation</vt:lpstr>
      <vt:lpstr>PowerPoint Presentation</vt:lpstr>
      <vt:lpstr>PowerPoint Presentation</vt:lpstr>
      <vt:lpstr>PowerPoint Presentation</vt:lpstr>
      <vt:lpstr>Issues Affecting County Fire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Beaton</dc:creator>
  <cp:lastModifiedBy>Michael Beaton</cp:lastModifiedBy>
  <cp:revision>12</cp:revision>
  <dcterms:created xsi:type="dcterms:W3CDTF">2023-02-01T00:03:34Z</dcterms:created>
  <dcterms:modified xsi:type="dcterms:W3CDTF">2023-04-27T23:13:46Z</dcterms:modified>
</cp:coreProperties>
</file>