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sldIdLst>
    <p:sldId id="409" r:id="rId5"/>
    <p:sldId id="433" r:id="rId6"/>
    <p:sldId id="434" r:id="rId7"/>
    <p:sldId id="435" r:id="rId8"/>
    <p:sldId id="436" r:id="rId9"/>
    <p:sldId id="437" r:id="rId10"/>
    <p:sldId id="440" r:id="rId11"/>
    <p:sldId id="438" r:id="rId12"/>
    <p:sldId id="441" r:id="rId13"/>
    <p:sldId id="442" r:id="rId14"/>
    <p:sldId id="443" r:id="rId15"/>
    <p:sldId id="28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7B5773D-C248-7616-5C8A-176B5C2D64A9}" name="Melissa Scalia" initials="MS" userId="73b25533746be7dc" providerId="Windows Live"/>
  <p188:author id="{41486952-DF00-18E7-1079-181D4E8F5E29}" name="Lana Martinez Davis" initials="LD" userId="S::cao103@co.santa-cruz.ca.us::995b176f-e592-492f-a230-ee651037ff75" providerId="AD"/>
  <p188:author id="{6AD7277A-3B4C-D6FB-11D0-814E67003577}" name="Marcus Pimentel" initials="MP" userId="S::cao080@co.santa-cruz.ca.us::c8378473-2ee9-48f5-8bd0-e2a2799f8f2b" providerId="AD"/>
  <p188:author id="{A066C6CE-2D0D-3D51-B5B0-2A40103C2530}" name="Sven Stafford" initials="SS" userId="S::cao053@co.santa-cruz.ca.us::580eb83c-7e5c-47ac-b540-bcc1e9d7f1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7FB0"/>
    <a:srgbClr val="D1D1D2"/>
    <a:srgbClr val="1C4E69"/>
    <a:srgbClr val="4472C4"/>
    <a:srgbClr val="F0EFED"/>
    <a:srgbClr val="E8EBE4"/>
    <a:srgbClr val="C74D28"/>
    <a:srgbClr val="008155"/>
    <a:srgbClr val="F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61" autoAdjust="0"/>
    <p:restoredTop sz="93890" autoAdjust="0"/>
  </p:normalViewPr>
  <p:slideViewPr>
    <p:cSldViewPr snapToGrid="0">
      <p:cViewPr varScale="1">
        <p:scale>
          <a:sx n="107" d="100"/>
          <a:sy n="107" d="100"/>
        </p:scale>
        <p:origin x="246" y="-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1386642-2665-BC48-AE0C-9B30FB5930D3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744E26F-D6FF-814C-B946-BE78E565F3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91006B9C-ADFD-46C5-B907-48B5B10091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633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69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12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604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58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473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740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algn="l" defTabSz="914400" rtl="0" eaLnBrk="1" latinLnBrk="0" hangingPunct="1">
              <a:lnSpc>
                <a:spcPct val="107000"/>
              </a:lnSpc>
              <a:spcAft>
                <a:spcPts val="830"/>
              </a:spcAft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Conclude with any other future opportunities, impacts or considerations (the SmartArt is provided as a tool but you can choose to present in another way). </a:t>
            </a:r>
          </a:p>
          <a:p>
            <a:pPr marL="0" algn="l" defTabSz="914400" rtl="0" eaLnBrk="1" latinLnBrk="0" hangingPunct="1">
              <a:lnSpc>
                <a:spcPct val="107000"/>
              </a:lnSpc>
              <a:spcAft>
                <a:spcPts val="830"/>
              </a:spcAft>
            </a:pPr>
            <a:endParaRPr lang="en-US" sz="1100" kern="1200" dirty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algn="l" defTabSz="914400" rtl="0" eaLnBrk="1" latinLnBrk="0" hangingPunct="1">
              <a:lnSpc>
                <a:spcPct val="107000"/>
              </a:lnSpc>
              <a:spcAft>
                <a:spcPts val="830"/>
              </a:spcAft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 example, from your department Budget Submission Tool (Narrative-Internal tab), describe any changes beyond funding that need to occur to be successful?  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County and non-County partners need to be activated?  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County systems or workflows need to be amended? 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impact might these changes have on other positions/programs? </a:t>
            </a:r>
          </a:p>
          <a:p>
            <a:pPr marL="0" algn="l" defTabSz="914400" rtl="0" eaLnBrk="1" latinLnBrk="0" hangingPunct="1">
              <a:lnSpc>
                <a:spcPct val="107000"/>
              </a:lnSpc>
              <a:spcAft>
                <a:spcPts val="830"/>
              </a:spcAft>
            </a:pPr>
            <a:endParaRPr lang="en-US" sz="1100" kern="1200" dirty="0">
              <a:solidFill>
                <a:schemeClr val="tx1"/>
              </a:solidFill>
              <a:latin typeface="Poppins" panose="00000500000000000000" pitchFamily="2" charset="0"/>
              <a:ea typeface="+mn-ea"/>
              <a:cs typeface="Poppins" panose="00000500000000000000" pitchFamily="2" charset="0"/>
            </a:endParaRPr>
          </a:p>
          <a:p>
            <a:pPr marL="0" algn="l" defTabSz="914400" rtl="0" eaLnBrk="1" latinLnBrk="0" hangingPunct="1">
              <a:lnSpc>
                <a:spcPct val="107000"/>
              </a:lnSpc>
              <a:spcAft>
                <a:spcPts val="830"/>
              </a:spcAft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For future facility or software system needs, discuss: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What is it used for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Why is it important in the next few years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Any internal planning that may be underway</a:t>
            </a:r>
          </a:p>
          <a:p>
            <a:pPr marL="0" indent="-171450" algn="l" defTabSz="914400" rtl="0" eaLnBrk="1" latinLnBrk="0" hangingPunct="1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100" kern="1200" dirty="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rPr>
              <a:t>Any total project costs (rough/best estimates are fine)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E26F-D6FF-814C-B946-BE78E565F3A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40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2A8BB73-B7B8-C34C-8267-6E4BF2CCCD80}"/>
              </a:ext>
            </a:extLst>
          </p:cNvPr>
          <p:cNvSpPr/>
          <p:nvPr userDrawn="1"/>
        </p:nvSpPr>
        <p:spPr>
          <a:xfrm>
            <a:off x="-1" y="0"/>
            <a:ext cx="794658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C228F9F-D55B-034A-BFC1-4127E61A99BC}"/>
              </a:ext>
            </a:extLst>
          </p:cNvPr>
          <p:cNvSpPr/>
          <p:nvPr userDrawn="1"/>
        </p:nvSpPr>
        <p:spPr>
          <a:xfrm>
            <a:off x="794657" y="0"/>
            <a:ext cx="522079" cy="6858000"/>
          </a:xfrm>
          <a:prstGeom prst="rect">
            <a:avLst/>
          </a:prstGeom>
          <a:solidFill>
            <a:srgbClr val="007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, calendar&#10;&#10;Description automatically generated">
            <a:extLst>
              <a:ext uri="{FF2B5EF4-FFF2-40B4-BE49-F238E27FC236}">
                <a16:creationId xmlns:a16="http://schemas.microsoft.com/office/drawing/2014/main" id="{B61EF6D6-90E1-7A49-BD4D-D69F70B2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603" y="411732"/>
            <a:ext cx="976255" cy="976255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25F148B-8CBD-1282-C532-CD6F1FF4787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358109" y="4873840"/>
            <a:ext cx="4589930" cy="183656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sz="1600">
                <a:latin typeface="Poppins" pitchFamily="2" charset="77"/>
                <a:cs typeface="Poppins" pitchFamily="2" charset="77"/>
              </a:rPr>
              <a:t>Click to add Date &amp; Time &amp; Presenters</a:t>
            </a:r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6AFDFE57-0855-EDF9-1346-A43E4B8FDF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52438" y="508166"/>
            <a:ext cx="7316277" cy="72650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600" b="1">
                <a:solidFill>
                  <a:srgbClr val="1C4E69"/>
                </a:solidFill>
              </a:defRPr>
            </a:lvl1pPr>
            <a:lvl2pPr>
              <a:defRPr sz="3600">
                <a:solidFill>
                  <a:srgbClr val="1C4E69"/>
                </a:solidFill>
              </a:defRPr>
            </a:lvl2pPr>
            <a:lvl3pPr>
              <a:defRPr sz="3600">
                <a:solidFill>
                  <a:srgbClr val="1C4E69"/>
                </a:solidFill>
              </a:defRPr>
            </a:lvl3pPr>
            <a:lvl4pPr>
              <a:defRPr sz="3600">
                <a:solidFill>
                  <a:srgbClr val="1C4E69"/>
                </a:solidFill>
              </a:defRPr>
            </a:lvl4pPr>
            <a:lvl5pPr>
              <a:defRPr sz="3600">
                <a:solidFill>
                  <a:srgbClr val="1C4E69"/>
                </a:solidFill>
              </a:defRPr>
            </a:lvl5pPr>
          </a:lstStyle>
          <a:p>
            <a:pPr lvl="0"/>
            <a:r>
              <a:rPr lang="en-US"/>
              <a:t>Click to enter dept name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9D70973-CE63-3911-01AF-6E1595F999A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358900" y="1314450"/>
            <a:ext cx="2263189" cy="1730591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1F74A036-CEFD-2B27-34E4-064295D2E8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5711" y="3124819"/>
            <a:ext cx="2270125" cy="171333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927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7F99519-2FA3-7D7D-5343-A07C67162A0D}"/>
              </a:ext>
            </a:extLst>
          </p:cNvPr>
          <p:cNvGrpSpPr/>
          <p:nvPr userDrawn="1"/>
        </p:nvGrpSpPr>
        <p:grpSpPr>
          <a:xfrm>
            <a:off x="0" y="0"/>
            <a:ext cx="3927108" cy="6860407"/>
            <a:chOff x="-2" y="0"/>
            <a:chExt cx="4849500" cy="686040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7BA9221-353B-9C8A-B81F-CF8C840099B9}"/>
                </a:ext>
              </a:extLst>
            </p:cNvPr>
            <p:cNvSpPr/>
            <p:nvPr userDrawn="1"/>
          </p:nvSpPr>
          <p:spPr>
            <a:xfrm>
              <a:off x="-2" y="0"/>
              <a:ext cx="4652755" cy="6858000"/>
            </a:xfrm>
            <a:prstGeom prst="rect">
              <a:avLst/>
            </a:prstGeom>
            <a:solidFill>
              <a:srgbClr val="1C4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D95EFA3-6518-35C9-2E54-437FD1B23884}"/>
                </a:ext>
              </a:extLst>
            </p:cNvPr>
            <p:cNvSpPr/>
            <p:nvPr userDrawn="1"/>
          </p:nvSpPr>
          <p:spPr>
            <a:xfrm>
              <a:off x="4652753" y="2407"/>
              <a:ext cx="196745" cy="6858000"/>
            </a:xfrm>
            <a:prstGeom prst="rect">
              <a:avLst/>
            </a:prstGeom>
            <a:solidFill>
              <a:srgbClr val="00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01CE7D-DFC4-2B45-8D79-8C6723F4AA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457200"/>
            <a:ext cx="2360596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2BF09-FE6D-B24E-A319-18060F26A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2079057"/>
            <a:ext cx="2360596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776ABA-33FF-7442-A970-435D745AC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BC3D6-FB26-7D43-8FC8-7EBCC2B33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D8B3D1-9CAD-9849-8914-570C1D61B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88B0C2FF-ADAC-5391-EED3-854552E527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38600" y="482032"/>
            <a:ext cx="7838289" cy="5408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65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39E963-6BA4-450D-03D4-4832B41CBCC0}"/>
              </a:ext>
            </a:extLst>
          </p:cNvPr>
          <p:cNvSpPr/>
          <p:nvPr userDrawn="1"/>
        </p:nvSpPr>
        <p:spPr>
          <a:xfrm rot="16200000">
            <a:off x="2613661" y="-2667003"/>
            <a:ext cx="6858002" cy="12192001"/>
          </a:xfrm>
          <a:prstGeom prst="rect">
            <a:avLst/>
          </a:prstGeom>
          <a:solidFill>
            <a:srgbClr val="007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400"/>
              </a:solidFill>
            </a:endParaRPr>
          </a:p>
        </p:txBody>
      </p:sp>
      <p:sp>
        <p:nvSpPr>
          <p:cNvPr id="8" name="Snip Single Corner Rectangle 4">
            <a:extLst>
              <a:ext uri="{FF2B5EF4-FFF2-40B4-BE49-F238E27FC236}">
                <a16:creationId xmlns:a16="http://schemas.microsoft.com/office/drawing/2014/main" id="{9A2189A5-957E-0BFC-35E4-7B59B2946569}"/>
              </a:ext>
            </a:extLst>
          </p:cNvPr>
          <p:cNvSpPr/>
          <p:nvPr userDrawn="1"/>
        </p:nvSpPr>
        <p:spPr>
          <a:xfrm>
            <a:off x="1793631" y="371007"/>
            <a:ext cx="9862846" cy="611598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31CAB-F8EC-4440-BF6E-D300EA6C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4008044" y="-583210"/>
            <a:ext cx="5332395" cy="82313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A82EF-DD24-774B-98F9-4E161D67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30B2-0C8D-D04E-A720-0F7096A9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F92C-2F58-DF4B-8E25-DED8FFC2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654426-B8CE-9B8B-D6A3-FDF0C7D96B6C}"/>
              </a:ext>
            </a:extLst>
          </p:cNvPr>
          <p:cNvSpPr/>
          <p:nvPr userDrawn="1"/>
        </p:nvSpPr>
        <p:spPr>
          <a:xfrm>
            <a:off x="-53339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444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39E963-6BA4-450D-03D4-4832B41CBCC0}"/>
              </a:ext>
            </a:extLst>
          </p:cNvPr>
          <p:cNvSpPr/>
          <p:nvPr userDrawn="1"/>
        </p:nvSpPr>
        <p:spPr>
          <a:xfrm rot="16200000">
            <a:off x="2676721" y="-2667003"/>
            <a:ext cx="6858002" cy="12192001"/>
          </a:xfrm>
          <a:prstGeom prst="rect">
            <a:avLst/>
          </a:prstGeom>
          <a:solidFill>
            <a:srgbClr val="007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A400"/>
              </a:solidFill>
            </a:endParaRP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331CAB-F8EC-4440-BF6E-D300EA6CD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1600002" y="1469822"/>
            <a:ext cx="4712766" cy="474491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5A82EF-DD24-774B-98F9-4E161D67B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30B2-0C8D-D04E-A720-0F7096A96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5F92C-2F58-DF4B-8E25-DED8FFC2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Vertical Text Placeholder 2">
            <a:extLst>
              <a:ext uri="{FF2B5EF4-FFF2-40B4-BE49-F238E27FC236}">
                <a16:creationId xmlns:a16="http://schemas.microsoft.com/office/drawing/2014/main" id="{22672862-890A-3181-8761-AF7587809892}"/>
              </a:ext>
            </a:extLst>
          </p:cNvPr>
          <p:cNvSpPr>
            <a:spLocks noGrp="1"/>
          </p:cNvSpPr>
          <p:nvPr>
            <p:ph type="body" orient="vert" idx="13"/>
          </p:nvPr>
        </p:nvSpPr>
        <p:spPr>
          <a:xfrm rot="16200000">
            <a:off x="6624959" y="1469822"/>
            <a:ext cx="4712766" cy="4744917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D63397-43BD-B8D1-ED51-CE0338856B5B}"/>
              </a:ext>
            </a:extLst>
          </p:cNvPr>
          <p:cNvSpPr txBox="1"/>
          <p:nvPr userDrawn="1"/>
        </p:nvSpPr>
        <p:spPr>
          <a:xfrm>
            <a:off x="1796525" y="253535"/>
            <a:ext cx="85989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Our Request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49A7524-3160-33F1-89C6-1E8F7EB9045E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210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81DE33C-E98D-2345-AD12-B13BEDB2705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CBB349-D325-34EE-4BA7-9D0D88CF51D2}"/>
              </a:ext>
            </a:extLst>
          </p:cNvPr>
          <p:cNvSpPr txBox="1"/>
          <p:nvPr userDrawn="1"/>
        </p:nvSpPr>
        <p:spPr>
          <a:xfrm>
            <a:off x="2033917" y="336892"/>
            <a:ext cx="85989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Questions?</a:t>
            </a:r>
          </a:p>
          <a:p>
            <a:pPr algn="ctr"/>
            <a:r>
              <a:rPr lang="en-US" sz="28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Thank You</a:t>
            </a:r>
          </a:p>
        </p:txBody>
      </p:sp>
      <p:pic>
        <p:nvPicPr>
          <p:cNvPr id="4" name="Picture 3" descr="Logo, calendar&#10;&#10;Description automatically generated">
            <a:extLst>
              <a:ext uri="{FF2B5EF4-FFF2-40B4-BE49-F238E27FC236}">
                <a16:creationId xmlns:a16="http://schemas.microsoft.com/office/drawing/2014/main" id="{290D5036-6C98-EB3F-F30C-144E863B75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9660" y="4517431"/>
            <a:ext cx="1856736" cy="185673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DA050F1-4D0D-484B-492D-8ED557417343}"/>
              </a:ext>
            </a:extLst>
          </p:cNvPr>
          <p:cNvCxnSpPr>
            <a:cxnSpLocks/>
          </p:cNvCxnSpPr>
          <p:nvPr userDrawn="1"/>
        </p:nvCxnSpPr>
        <p:spPr>
          <a:xfrm>
            <a:off x="8784260" y="4351283"/>
            <a:ext cx="0" cy="2191560"/>
          </a:xfrm>
          <a:prstGeom prst="line">
            <a:avLst/>
          </a:prstGeom>
          <a:ln>
            <a:solidFill>
              <a:schemeClr val="bg1">
                <a:alpha val="4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1593E7B4-CDF3-E780-0619-78EDF7D73598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4393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B3CC5-78C8-FF4B-A2C8-DFFB0A0EDE7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580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552D541-AAD1-409E-EF8C-74FA9B98D2A8}"/>
              </a:ext>
            </a:extLst>
          </p:cNvPr>
          <p:cNvSpPr/>
          <p:nvPr userDrawn="1"/>
        </p:nvSpPr>
        <p:spPr>
          <a:xfrm rot="5400000">
            <a:off x="5364480" y="-5364480"/>
            <a:ext cx="1463040" cy="12192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89E38-C8C2-AA46-8D72-90CF8DED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292" y="68738"/>
            <a:ext cx="9630508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4ABF9E-D39D-9743-B3A2-921F8EF533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23292" y="1825625"/>
            <a:ext cx="9630508" cy="43513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A9AB9-0C5D-4E45-97D7-E68A0F715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A6B6FE-81B9-6F4A-8915-0FB678726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CB829-91C3-4644-AFD7-1B293169B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622C9B5-B815-5BBD-5E69-5BA5AB1D09E9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9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1C88F-69AB-214A-9A06-00E2537A3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7592" y="68738"/>
            <a:ext cx="951620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4CE559-6D7D-F044-BFED-E399B2F9B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592" y="1825625"/>
            <a:ext cx="9516208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0930EB-342D-7849-9BAE-C50ADD45B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5FBC1-EAAA-D344-AC32-6482C1ECC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3082C-3BDA-9648-AC46-AC34575C7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88C6D00-7A8F-D7EF-424A-D5747BDB981D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88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009C9512-63C0-B57B-EC41-7F64A711FC3F}"/>
              </a:ext>
            </a:extLst>
          </p:cNvPr>
          <p:cNvGrpSpPr/>
          <p:nvPr userDrawn="1"/>
        </p:nvGrpSpPr>
        <p:grpSpPr>
          <a:xfrm>
            <a:off x="-152397" y="5265203"/>
            <a:ext cx="12516108" cy="1586846"/>
            <a:chOff x="-152397" y="5265203"/>
            <a:chExt cx="12516108" cy="158684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2A4A10-EFC9-E834-A815-A54127C07BEE}"/>
                </a:ext>
              </a:extLst>
            </p:cNvPr>
            <p:cNvGrpSpPr/>
            <p:nvPr userDrawn="1"/>
          </p:nvGrpSpPr>
          <p:grpSpPr>
            <a:xfrm>
              <a:off x="-152397" y="5678266"/>
              <a:ext cx="12344398" cy="1173783"/>
              <a:chOff x="-152397" y="5678266"/>
              <a:chExt cx="12344398" cy="1173783"/>
            </a:xfrm>
          </p:grpSpPr>
          <p:sp>
            <p:nvSpPr>
              <p:cNvPr id="22" name="Flowchart: Extract 21">
                <a:extLst>
                  <a:ext uri="{FF2B5EF4-FFF2-40B4-BE49-F238E27FC236}">
                    <a16:creationId xmlns:a16="http://schemas.microsoft.com/office/drawing/2014/main" id="{1F85C6AF-B48C-D086-FD8C-A0A800AA47C4}"/>
                  </a:ext>
                </a:extLst>
              </p:cNvPr>
              <p:cNvSpPr/>
              <p:nvPr userDrawn="1"/>
            </p:nvSpPr>
            <p:spPr>
              <a:xfrm>
                <a:off x="-152397" y="5906536"/>
                <a:ext cx="12344398" cy="945513"/>
              </a:xfrm>
              <a:prstGeom prst="flowChartExtract">
                <a:avLst/>
              </a:prstGeom>
              <a:solidFill>
                <a:srgbClr val="1C4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CF72C8FA-68A3-7CC8-B043-528322EBCA75}"/>
                  </a:ext>
                </a:extLst>
              </p:cNvPr>
              <p:cNvSpPr/>
              <p:nvPr userDrawn="1"/>
            </p:nvSpPr>
            <p:spPr>
              <a:xfrm rot="16741212">
                <a:off x="4251415" y="2659661"/>
                <a:ext cx="607673" cy="6644884"/>
              </a:xfrm>
              <a:prstGeom prst="rect">
                <a:avLst/>
              </a:prstGeom>
              <a:solidFill>
                <a:srgbClr val="1C4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A400"/>
                  </a:solidFill>
                </a:endParaRPr>
              </a:p>
            </p:txBody>
          </p:sp>
          <p:sp>
            <p:nvSpPr>
              <p:cNvPr id="25" name="Flowchart: Extract 24">
                <a:extLst>
                  <a:ext uri="{FF2B5EF4-FFF2-40B4-BE49-F238E27FC236}">
                    <a16:creationId xmlns:a16="http://schemas.microsoft.com/office/drawing/2014/main" id="{AE22C3A6-1623-CFD0-E723-F7B3510622D0}"/>
                  </a:ext>
                </a:extLst>
              </p:cNvPr>
              <p:cNvSpPr/>
              <p:nvPr userDrawn="1"/>
            </p:nvSpPr>
            <p:spPr>
              <a:xfrm rot="5400000">
                <a:off x="2769181" y="4341585"/>
                <a:ext cx="872697" cy="3685446"/>
              </a:xfrm>
              <a:prstGeom prst="flowChartExtract">
                <a:avLst/>
              </a:prstGeom>
              <a:solidFill>
                <a:srgbClr val="1C4E6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0D92B86F-903A-32FC-EAA8-B869D11F00BC}"/>
                </a:ext>
              </a:extLst>
            </p:cNvPr>
            <p:cNvSpPr/>
            <p:nvPr userDrawn="1"/>
          </p:nvSpPr>
          <p:spPr>
            <a:xfrm rot="16653329">
              <a:off x="6115466" y="-678551"/>
              <a:ext cx="304492" cy="12191999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EC9FCDC-8BF8-166C-9596-6FD85CB1ACD7}"/>
                </a:ext>
              </a:extLst>
            </p:cNvPr>
            <p:cNvSpPr/>
            <p:nvPr userDrawn="1"/>
          </p:nvSpPr>
          <p:spPr>
            <a:xfrm rot="16653329">
              <a:off x="5966591" y="-285342"/>
              <a:ext cx="495909" cy="12192001"/>
            </a:xfrm>
            <a:prstGeom prst="rect">
              <a:avLst/>
            </a:prstGeom>
            <a:solidFill>
              <a:srgbClr val="00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28529AE-9F4C-2391-9A48-816F541D1D4B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86BEC-F1D4-8141-A751-9184D4843E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E0070-9728-4343-B85D-C7F69EFB2C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2B035-2BDF-734B-95CC-BC2793B911F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nip Single Corner Rectangle 3">
            <a:extLst>
              <a:ext uri="{FF2B5EF4-FFF2-40B4-BE49-F238E27FC236}">
                <a16:creationId xmlns:a16="http://schemas.microsoft.com/office/drawing/2014/main" id="{1771E035-EBDE-DCD8-0CB4-83BEA4153817}"/>
              </a:ext>
            </a:extLst>
          </p:cNvPr>
          <p:cNvSpPr/>
          <p:nvPr userDrawn="1"/>
        </p:nvSpPr>
        <p:spPr>
          <a:xfrm>
            <a:off x="1599832" y="442648"/>
            <a:ext cx="10020716" cy="577717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8D3877-047D-B3F9-211E-651825F091E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1790700" y="638175"/>
            <a:ext cx="9144000" cy="1127125"/>
          </a:xfrm>
        </p:spPr>
        <p:txBody>
          <a:bodyPr anchor="b">
            <a:noAutofit/>
          </a:bodyPr>
          <a:lstStyle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Mission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0EAA8F-3678-7C05-11FB-7F68711C9C2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1790700" y="1965590"/>
            <a:ext cx="9144000" cy="1874838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14775D2-7BEB-C06D-6F0A-79B8E01B7F34}"/>
              </a:ext>
            </a:extLst>
          </p:cNvPr>
          <p:cNvSpPr>
            <a:spLocks noGrp="1"/>
          </p:cNvSpPr>
          <p:nvPr userDrawn="1">
            <p:ph type="body" sz="quarter" idx="13"/>
          </p:nvPr>
        </p:nvSpPr>
        <p:spPr>
          <a:xfrm>
            <a:off x="1790700" y="3987800"/>
            <a:ext cx="4521200" cy="20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43D4D122-D4CD-9C71-94A5-3BED3CACE68E}"/>
              </a:ext>
            </a:extLst>
          </p:cNvPr>
          <p:cNvSpPr>
            <a:spLocks noGrp="1"/>
          </p:cNvSpPr>
          <p:nvPr userDrawn="1">
            <p:ph type="body" sz="quarter" idx="14"/>
          </p:nvPr>
        </p:nvSpPr>
        <p:spPr>
          <a:xfrm>
            <a:off x="6464300" y="3987800"/>
            <a:ext cx="4521200" cy="208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8982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EABEF-D98B-C24A-B7CC-7F6C94867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214" y="1709738"/>
            <a:ext cx="953623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25531-3C7B-AA43-AFD0-6EE03F1423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11214" y="4589463"/>
            <a:ext cx="953623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8A084-446F-9C49-8CED-B77555716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4EBBA-2DF2-9544-960F-26CE4CA89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7B10C4-41FD-B241-AC68-1F84FB456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BEAA9A4-12EA-DA4F-5FAE-691FB2A3C487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6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A29070-1D40-314F-BCED-093A8A4A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E5C866-562F-D54A-8A63-F0D37B71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7FDD3F-E3D9-8645-8E6E-DC8659D2E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7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82C75-BAFD-AE40-A258-09FE9F658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5368" y="457200"/>
            <a:ext cx="340921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F286E-2841-E64E-821B-5F3E5AFF9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1A2A9-07F6-614B-93E9-D4F2C757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25368" y="2057400"/>
            <a:ext cx="340921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86BEC-F1D4-8141-A751-9184D4843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E0070-9728-4343-B85D-C7F69EFB2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2B035-2BDF-734B-95CC-BC2793B9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8529AE-9F4C-2391-9A48-816F541D1D4B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113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50C6C8D8-6791-1DA5-9424-33E0D5AF8987}"/>
              </a:ext>
            </a:extLst>
          </p:cNvPr>
          <p:cNvGrpSpPr/>
          <p:nvPr userDrawn="1"/>
        </p:nvGrpSpPr>
        <p:grpSpPr>
          <a:xfrm>
            <a:off x="0" y="2706622"/>
            <a:ext cx="12192001" cy="4151376"/>
            <a:chOff x="0" y="2706622"/>
            <a:chExt cx="12192001" cy="415137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E6AF432-169E-5510-D4B3-08A012A632AC}"/>
                </a:ext>
              </a:extLst>
            </p:cNvPr>
            <p:cNvSpPr/>
            <p:nvPr/>
          </p:nvSpPr>
          <p:spPr>
            <a:xfrm rot="16200000">
              <a:off x="4130040" y="-1423417"/>
              <a:ext cx="3931921" cy="12191999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0A7BEE9-F71A-125D-FFB1-33978E6ADAE9}"/>
                </a:ext>
              </a:extLst>
            </p:cNvPr>
            <p:cNvSpPr/>
            <p:nvPr/>
          </p:nvSpPr>
          <p:spPr>
            <a:xfrm rot="16200000">
              <a:off x="4452388" y="-1374097"/>
              <a:ext cx="3287225" cy="12192001"/>
            </a:xfrm>
            <a:prstGeom prst="rect">
              <a:avLst/>
            </a:prstGeom>
            <a:solidFill>
              <a:srgbClr val="00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AC46B92-2856-7508-FA2D-500D05ABD53C}"/>
                </a:ext>
              </a:extLst>
            </p:cNvPr>
            <p:cNvSpPr/>
            <p:nvPr/>
          </p:nvSpPr>
          <p:spPr>
            <a:xfrm rot="16200000">
              <a:off x="4452389" y="-881612"/>
              <a:ext cx="3287223" cy="12191998"/>
            </a:xfrm>
            <a:prstGeom prst="rect">
              <a:avLst/>
            </a:prstGeom>
            <a:solidFill>
              <a:srgbClr val="1C4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728529AE-9F4C-2391-9A48-816F541D1D4B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D86BEC-F1D4-8141-A751-9184D4843E5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3E0070-9728-4343-B85D-C7F69EFB2C84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C2B035-2BDF-734B-95CC-BC2793B911F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nip Single Corner Rectangle 3">
            <a:extLst>
              <a:ext uri="{FF2B5EF4-FFF2-40B4-BE49-F238E27FC236}">
                <a16:creationId xmlns:a16="http://schemas.microsoft.com/office/drawing/2014/main" id="{1771E035-EBDE-DCD8-0CB4-83BEA4153817}"/>
              </a:ext>
            </a:extLst>
          </p:cNvPr>
          <p:cNvSpPr/>
          <p:nvPr userDrawn="1"/>
        </p:nvSpPr>
        <p:spPr>
          <a:xfrm>
            <a:off x="1790700" y="442648"/>
            <a:ext cx="9829848" cy="5777177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2D8D3877-047D-B3F9-211E-651825F091EE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222500" y="638175"/>
            <a:ext cx="8712200" cy="1127125"/>
          </a:xfrm>
        </p:spPr>
        <p:txBody>
          <a:bodyPr anchor="b">
            <a:noAutofit/>
          </a:bodyPr>
          <a:lstStyle>
            <a:lvl1pPr algn="ctr">
              <a:defRPr sz="8000">
                <a:solidFill>
                  <a:schemeClr val="accent5">
                    <a:lumMod val="50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Mission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3B0EAA8F-3678-7C05-11FB-7F68711C9C25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2222500" y="1965590"/>
            <a:ext cx="8712200" cy="1874838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BA3DDD-2EEA-ECC0-FEA2-E610DB641205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694854" y="3976952"/>
            <a:ext cx="4239846" cy="2093647"/>
          </a:xfrm>
        </p:spPr>
        <p:txBody>
          <a:bodyPr/>
          <a:lstStyle>
            <a:lvl1pPr marL="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2pPr>
            <a:lvl3pPr marL="9144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3pPr>
            <a:lvl4pPr marL="13716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4pPr>
            <a:lvl5pPr marL="18288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D99EFF0-3A02-6912-9458-352F69D7A2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222500" y="3989676"/>
            <a:ext cx="4239846" cy="2093647"/>
          </a:xfrm>
        </p:spPr>
        <p:txBody>
          <a:bodyPr/>
          <a:lstStyle>
            <a:lvl1pPr marL="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1pPr>
            <a:lvl2pPr marL="4572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2pPr>
            <a:lvl3pPr marL="9144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3pPr>
            <a:lvl4pPr marL="13716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4pPr>
            <a:lvl5pPr marL="1828800" indent="0">
              <a:lnSpc>
                <a:spcPct val="114000"/>
              </a:lnSpc>
              <a:buFontTx/>
              <a:buNone/>
              <a:defRPr>
                <a:solidFill>
                  <a:srgbClr val="1C4E69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7586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2E7BE-C7C8-53CE-A9EB-590749C8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1938" y="68738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0CD618-EE53-E524-08F0-E21B7A6CF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1DE9418-6ADB-B65B-3167-133B11F05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E9D7D5-00A7-50AA-BA86-605D5313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63011F-5707-5ABF-0D56-C81D196E5848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04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8588A4-19F0-6152-B543-DEFE2D7CBCCD}"/>
              </a:ext>
            </a:extLst>
          </p:cNvPr>
          <p:cNvSpPr/>
          <p:nvPr userDrawn="1"/>
        </p:nvSpPr>
        <p:spPr>
          <a:xfrm rot="5400000">
            <a:off x="5364480" y="-5364480"/>
            <a:ext cx="1463040" cy="12192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528101" y="99631"/>
            <a:ext cx="10058402" cy="12588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101" y="1846296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8743" y="1846297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A0A65-8450-4101-BFC6-8F561F976BD6}" type="datetime1">
              <a:rPr lang="en-US" smtClean="0"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81AA-F5DF-4252-81E2-6B606B1932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DF4EE0-8D4A-7CD9-F11F-4E229E10F77C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663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450FDD-1EC2-AA4A-A620-5720EC18C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2370" y="1600199"/>
            <a:ext cx="9709146" cy="1909763"/>
          </a:xfrm>
        </p:spPr>
        <p:txBody>
          <a:bodyPr anchor="b"/>
          <a:lstStyle>
            <a:lvl1pPr algn="ctr">
              <a:defRPr sz="6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584E-E954-5845-BB5A-A66FEE9B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5302-1079-B14A-9EA9-EEF7515E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CC0E-1405-5D4B-B3CD-350B7FCF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4076EF-90D0-DD56-49EC-C99A59E1D629}"/>
              </a:ext>
            </a:extLst>
          </p:cNvPr>
          <p:cNvSpPr/>
          <p:nvPr userDrawn="1"/>
        </p:nvSpPr>
        <p:spPr>
          <a:xfrm>
            <a:off x="1802421" y="0"/>
            <a:ext cx="9709095" cy="205563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4E6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D68AA-7700-884B-8915-19CB6809B60F}"/>
              </a:ext>
            </a:extLst>
          </p:cNvPr>
          <p:cNvSpPr/>
          <p:nvPr userDrawn="1"/>
        </p:nvSpPr>
        <p:spPr>
          <a:xfrm rot="5400000">
            <a:off x="6509168" y="-4501182"/>
            <a:ext cx="295602" cy="9709093"/>
          </a:xfrm>
          <a:prstGeom prst="rect">
            <a:avLst/>
          </a:prstGeom>
          <a:solidFill>
            <a:srgbClr val="007FB0"/>
          </a:solidFill>
          <a:ln>
            <a:noFill/>
          </a:ln>
          <a:effectLst>
            <a:outerShdw blurRad="298769" dist="38099" dir="5400000" algn="t" rotWithShape="0">
              <a:srgbClr val="1C4E69">
                <a:alpha val="2691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FB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515B0AF-11E4-7C0E-2128-A42D3ED001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802422" y="3602038"/>
            <a:ext cx="9708541" cy="2528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586043-C1ED-9810-D562-AF446FD74145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11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584E-E954-5845-BB5A-A66FEE9B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5302-1079-B14A-9EA9-EEF7515E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CC0E-1405-5D4B-B3CD-350B7FCF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4076EF-90D0-DD56-49EC-C99A59E1D629}"/>
              </a:ext>
            </a:extLst>
          </p:cNvPr>
          <p:cNvSpPr/>
          <p:nvPr userDrawn="1"/>
        </p:nvSpPr>
        <p:spPr>
          <a:xfrm>
            <a:off x="680484" y="0"/>
            <a:ext cx="10831033" cy="205563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C4E69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D4D68AA-7700-884B-8915-19CB6809B60F}"/>
              </a:ext>
            </a:extLst>
          </p:cNvPr>
          <p:cNvSpPr/>
          <p:nvPr userDrawn="1"/>
        </p:nvSpPr>
        <p:spPr>
          <a:xfrm rot="5400000">
            <a:off x="5775429" y="-4277398"/>
            <a:ext cx="1253123" cy="10219045"/>
          </a:xfrm>
          <a:prstGeom prst="rect">
            <a:avLst/>
          </a:prstGeom>
          <a:solidFill>
            <a:srgbClr val="007FB0"/>
          </a:solidFill>
          <a:ln>
            <a:noFill/>
          </a:ln>
          <a:effectLst>
            <a:outerShdw blurRad="298769" dist="38099" dir="5400000" algn="t" rotWithShape="0">
              <a:srgbClr val="1C4E69">
                <a:alpha val="26919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FB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50FDD-1EC2-AA4A-A620-5720EC18C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2276" y="131898"/>
            <a:ext cx="9964095" cy="1253124"/>
          </a:xfrm>
        </p:spPr>
        <p:txBody>
          <a:bodyPr anchor="b">
            <a:normAutofit/>
          </a:bodyPr>
          <a:lstStyle>
            <a:lvl1pPr algn="ctr">
              <a:defRPr sz="5400">
                <a:solidFill>
                  <a:schemeClr val="bg1"/>
                </a:solidFill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71BDDDB-FAC1-DC97-EA16-44643A48C8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12276" y="1800689"/>
            <a:ext cx="4870939" cy="4287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62E42DB-6C73-A08A-CBA8-D534FFFE83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79628" y="1800689"/>
            <a:ext cx="4788162" cy="42878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153853-848F-099E-01C2-EC95585D4C08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21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D2F2B7-23FE-2556-9E72-6AAB9EA2B8BE}"/>
              </a:ext>
            </a:extLst>
          </p:cNvPr>
          <p:cNvGrpSpPr/>
          <p:nvPr userDrawn="1"/>
        </p:nvGrpSpPr>
        <p:grpSpPr>
          <a:xfrm>
            <a:off x="0" y="2738152"/>
            <a:ext cx="12192001" cy="4151376"/>
            <a:chOff x="0" y="2706622"/>
            <a:chExt cx="12192001" cy="41513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96117E-1625-43B8-43AA-BEB5BA851128}"/>
                </a:ext>
              </a:extLst>
            </p:cNvPr>
            <p:cNvSpPr/>
            <p:nvPr/>
          </p:nvSpPr>
          <p:spPr>
            <a:xfrm rot="16200000">
              <a:off x="4130040" y="-1423417"/>
              <a:ext cx="3931921" cy="12191999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2370D6-7BC3-7850-E2C4-FF0DD94BEFC7}"/>
                </a:ext>
              </a:extLst>
            </p:cNvPr>
            <p:cNvSpPr/>
            <p:nvPr/>
          </p:nvSpPr>
          <p:spPr>
            <a:xfrm rot="16200000">
              <a:off x="4452388" y="-1374097"/>
              <a:ext cx="3287225" cy="12192001"/>
            </a:xfrm>
            <a:prstGeom prst="rect">
              <a:avLst/>
            </a:prstGeom>
            <a:solidFill>
              <a:srgbClr val="00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3A2B68-7934-759E-22D2-6F07F927F4B1}"/>
                </a:ext>
              </a:extLst>
            </p:cNvPr>
            <p:cNvSpPr/>
            <p:nvPr/>
          </p:nvSpPr>
          <p:spPr>
            <a:xfrm rot="16200000">
              <a:off x="4452389" y="-881612"/>
              <a:ext cx="3287223" cy="12191998"/>
            </a:xfrm>
            <a:prstGeom prst="rect">
              <a:avLst/>
            </a:prstGeom>
            <a:solidFill>
              <a:srgbClr val="1C4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nip Single Corner Rectangle 3">
            <a:extLst>
              <a:ext uri="{FF2B5EF4-FFF2-40B4-BE49-F238E27FC236}">
                <a16:creationId xmlns:a16="http://schemas.microsoft.com/office/drawing/2014/main" id="{C9FF7B62-10E6-1796-B473-AE65CFBF0D63}"/>
              </a:ext>
            </a:extLst>
          </p:cNvPr>
          <p:cNvSpPr/>
          <p:nvPr userDrawn="1"/>
        </p:nvSpPr>
        <p:spPr>
          <a:xfrm>
            <a:off x="482183" y="423190"/>
            <a:ext cx="11227633" cy="5933159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450FDD-1EC2-AA4A-A620-5720EC18C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Poppins" panose="00000500000000000000" pitchFamily="2" charset="0"/>
                <a:cs typeface="Poppins" panose="00000500000000000000" pitchFamily="2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C9D33-7152-CD41-9961-127347F5B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671380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584E-E954-5845-BB5A-A66FEE9B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5302-1079-B14A-9EA9-EEF7515E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CC0E-1405-5D4B-B3CD-350B7FCF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24EBED-594C-8930-EF56-BC7CFF18D4BC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4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FD2F2B7-23FE-2556-9E72-6AAB9EA2B8BE}"/>
              </a:ext>
            </a:extLst>
          </p:cNvPr>
          <p:cNvGrpSpPr/>
          <p:nvPr userDrawn="1"/>
        </p:nvGrpSpPr>
        <p:grpSpPr>
          <a:xfrm>
            <a:off x="0" y="2727642"/>
            <a:ext cx="12192001" cy="4151376"/>
            <a:chOff x="0" y="2706622"/>
            <a:chExt cx="12192001" cy="415137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96117E-1625-43B8-43AA-BEB5BA851128}"/>
                </a:ext>
              </a:extLst>
            </p:cNvPr>
            <p:cNvSpPr/>
            <p:nvPr/>
          </p:nvSpPr>
          <p:spPr>
            <a:xfrm rot="16200000">
              <a:off x="4130040" y="-1423417"/>
              <a:ext cx="3931921" cy="12191999"/>
            </a:xfrm>
            <a:prstGeom prst="rect">
              <a:avLst/>
            </a:prstGeom>
            <a:solidFill>
              <a:srgbClr val="FFA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42370D6-7BC3-7850-E2C4-FF0DD94BEFC7}"/>
                </a:ext>
              </a:extLst>
            </p:cNvPr>
            <p:cNvSpPr/>
            <p:nvPr/>
          </p:nvSpPr>
          <p:spPr>
            <a:xfrm rot="16200000">
              <a:off x="4452388" y="-1374097"/>
              <a:ext cx="3287225" cy="12192001"/>
            </a:xfrm>
            <a:prstGeom prst="rect">
              <a:avLst/>
            </a:prstGeom>
            <a:solidFill>
              <a:srgbClr val="007FB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A400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73A2B68-7934-759E-22D2-6F07F927F4B1}"/>
                </a:ext>
              </a:extLst>
            </p:cNvPr>
            <p:cNvSpPr/>
            <p:nvPr/>
          </p:nvSpPr>
          <p:spPr>
            <a:xfrm rot="16200000">
              <a:off x="4452389" y="-881612"/>
              <a:ext cx="3287223" cy="12191998"/>
            </a:xfrm>
            <a:prstGeom prst="rect">
              <a:avLst/>
            </a:prstGeom>
            <a:solidFill>
              <a:srgbClr val="1C4E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Snip Single Corner Rectangle 3">
            <a:extLst>
              <a:ext uri="{FF2B5EF4-FFF2-40B4-BE49-F238E27FC236}">
                <a16:creationId xmlns:a16="http://schemas.microsoft.com/office/drawing/2014/main" id="{C9FF7B62-10E6-1796-B473-AE65CFBF0D63}"/>
              </a:ext>
            </a:extLst>
          </p:cNvPr>
          <p:cNvSpPr/>
          <p:nvPr userDrawn="1"/>
        </p:nvSpPr>
        <p:spPr>
          <a:xfrm>
            <a:off x="482183" y="423191"/>
            <a:ext cx="11227633" cy="5850228"/>
          </a:xfrm>
          <a:prstGeom prst="snip1Rect">
            <a:avLst/>
          </a:prstGeom>
          <a:solidFill>
            <a:schemeClr val="bg1"/>
          </a:solidFill>
          <a:ln>
            <a:noFill/>
          </a:ln>
          <a:effectLst>
            <a:outerShdw blurRad="569495" dist="247034" dir="2700000" algn="tl" rotWithShape="0">
              <a:schemeClr val="accent1">
                <a:lumMod val="50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AC9D33-7152-CD41-9961-127347F5B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9508" y="41225"/>
            <a:ext cx="9144000" cy="381965"/>
          </a:xfrm>
        </p:spPr>
        <p:txBody>
          <a:bodyPr/>
          <a:lstStyle>
            <a:lvl1pPr marL="0" indent="0" algn="ctr">
              <a:buNone/>
              <a:defRPr sz="2400">
                <a:latin typeface="Poppins" panose="00000500000000000000" pitchFamily="2" charset="0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73584E-E954-5845-BB5A-A66FEE9B1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6C5302-1079-B14A-9EA9-EEF7515E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A0CC0E-1405-5D4B-B3CD-350B7FCF2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24EBED-594C-8930-EF56-BC7CFF18D4BC}"/>
              </a:ext>
            </a:extLst>
          </p:cNvPr>
          <p:cNvSpPr/>
          <p:nvPr userDrawn="1"/>
        </p:nvSpPr>
        <p:spPr>
          <a:xfrm>
            <a:off x="-2" y="0"/>
            <a:ext cx="1362809" cy="6858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908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AD082C-3EEF-4144-9A62-F8042A493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3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F7654-76AE-C042-91C5-7833D8ABA8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4808B7-5518-4749-BE62-AB26ECE03E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6B779-9E20-F444-AEDE-B829946F8304}" type="datetimeFigureOut">
              <a:rPr lang="en-US" smtClean="0"/>
              <a:t>4/27/2023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628BD-D9FF-3B40-8184-1CB4E414B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597C6-34A5-1846-9DC8-68FB176B9C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6706B-86B6-DD44-AC08-72D677495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409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66" r:id="rId3"/>
    <p:sldLayoutId id="2147483665" r:id="rId4"/>
    <p:sldLayoutId id="2147483660" r:id="rId5"/>
    <p:sldLayoutId id="2147483649" r:id="rId6"/>
    <p:sldLayoutId id="2147483663" r:id="rId7"/>
    <p:sldLayoutId id="2147483662" r:id="rId8"/>
    <p:sldLayoutId id="2147483668" r:id="rId9"/>
    <p:sldLayoutId id="2147483657" r:id="rId10"/>
    <p:sldLayoutId id="2147483659" r:id="rId11"/>
    <p:sldLayoutId id="2147483669" r:id="rId12"/>
    <p:sldLayoutId id="2147483654" r:id="rId13"/>
    <p:sldLayoutId id="2147483653" r:id="rId14"/>
    <p:sldLayoutId id="2147483661" r:id="rId15"/>
    <p:sldLayoutId id="2147483650" r:id="rId16"/>
    <p:sldLayoutId id="2147483667" r:id="rId17"/>
    <p:sldLayoutId id="2147483651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Poppins" panose="00000500000000000000" pitchFamily="2" charset="0"/>
          <a:ea typeface="+mj-ea"/>
          <a:cs typeface="Poppins" panose="00000500000000000000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oppins" panose="00000500000000000000" pitchFamily="2" charset="0"/>
          <a:ea typeface="+mn-ea"/>
          <a:cs typeface="Poppins" panose="00000500000000000000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675DD4F-4DD5-C259-6ABC-0A48DBD1C2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2613" b="1261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97038A8E-407F-E05E-997E-02359CCBBC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90618" y="5181316"/>
            <a:ext cx="4589930" cy="1836569"/>
          </a:xfrm>
        </p:spPr>
        <p:txBody>
          <a:bodyPr/>
          <a:lstStyle/>
          <a:p>
            <a:r>
              <a:rPr lang="en-US" dirty="0"/>
              <a:t>May 3, 2023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B4F509B-901C-165E-E384-42C27D349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90618" y="509317"/>
            <a:ext cx="4212334" cy="1594957"/>
          </a:xfrm>
        </p:spPr>
        <p:txBody>
          <a:bodyPr/>
          <a:lstStyle/>
          <a:p>
            <a:r>
              <a:rPr lang="en-US" sz="3200" dirty="0">
                <a:solidFill>
                  <a:srgbClr val="007FB0"/>
                </a:solidFill>
              </a:rPr>
              <a:t>Santa Cruz County Fire  Protection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746419-42D1-2AA7-74CD-57A79C5AF326}"/>
              </a:ext>
            </a:extLst>
          </p:cNvPr>
          <p:cNvSpPr txBox="1"/>
          <p:nvPr/>
        </p:nvSpPr>
        <p:spPr>
          <a:xfrm>
            <a:off x="6840187" y="14135"/>
            <a:ext cx="48541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>
                <a:solidFill>
                  <a:schemeClr val="bg1"/>
                </a:solidFill>
                <a:latin typeface="Poppins SemiBold" pitchFamily="2" charset="77"/>
                <a:cs typeface="Poppins SemiBold" pitchFamily="2" charset="77"/>
              </a:rPr>
              <a:t>County of Santa Cruz</a:t>
            </a:r>
          </a:p>
          <a:p>
            <a:pPr algn="r"/>
            <a:endParaRPr lang="en-US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  <a:p>
            <a:pPr algn="r"/>
            <a:r>
              <a:rPr lang="en-US" sz="3600" b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2023-24 Requested Budget </a:t>
            </a:r>
          </a:p>
          <a:p>
            <a:pPr algn="r"/>
            <a:r>
              <a:rPr lang="en-US" sz="2800" b="0" i="1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Fire Department Advisory Commission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B77C67-CA02-D032-812B-2C812DFCD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2385" y="2011952"/>
            <a:ext cx="274320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401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099B1A2-CEDB-E4EB-66C3-6AB318AF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53826-47D4-81E7-EA3D-36D12FAB4A12}"/>
              </a:ext>
            </a:extLst>
          </p:cNvPr>
          <p:cNvSpPr txBox="1"/>
          <p:nvPr/>
        </p:nvSpPr>
        <p:spPr>
          <a:xfrm rot="5400000">
            <a:off x="-2619297" y="3528271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Overall County Fire Budget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E8F9CF32-44E4-30C8-DDEE-D82C06C3B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42271"/>
              </p:ext>
            </p:extLst>
          </p:nvPr>
        </p:nvGraphicFramePr>
        <p:xfrm>
          <a:off x="2548248" y="2606634"/>
          <a:ext cx="8210798" cy="2176130"/>
        </p:xfrm>
        <a:graphic>
          <a:graphicData uri="http://schemas.openxmlformats.org/drawingml/2006/table">
            <a:tbl>
              <a:tblPr/>
              <a:tblGrid>
                <a:gridCol w="2731873">
                  <a:extLst>
                    <a:ext uri="{9D8B030D-6E8A-4147-A177-3AD203B41FA5}">
                      <a16:colId xmlns:a16="http://schemas.microsoft.com/office/drawing/2014/main" val="2098258077"/>
                    </a:ext>
                  </a:extLst>
                </a:gridCol>
                <a:gridCol w="971333">
                  <a:extLst>
                    <a:ext uri="{9D8B030D-6E8A-4147-A177-3AD203B41FA5}">
                      <a16:colId xmlns:a16="http://schemas.microsoft.com/office/drawing/2014/main" val="3036389633"/>
                    </a:ext>
                  </a:extLst>
                </a:gridCol>
                <a:gridCol w="1126898">
                  <a:extLst>
                    <a:ext uri="{9D8B030D-6E8A-4147-A177-3AD203B41FA5}">
                      <a16:colId xmlns:a16="http://schemas.microsoft.com/office/drawing/2014/main" val="1683569798"/>
                    </a:ext>
                  </a:extLst>
                </a:gridCol>
                <a:gridCol w="1126898">
                  <a:extLst>
                    <a:ext uri="{9D8B030D-6E8A-4147-A177-3AD203B41FA5}">
                      <a16:colId xmlns:a16="http://schemas.microsoft.com/office/drawing/2014/main" val="511323803"/>
                    </a:ext>
                  </a:extLst>
                </a:gridCol>
                <a:gridCol w="1126898">
                  <a:extLst>
                    <a:ext uri="{9D8B030D-6E8A-4147-A177-3AD203B41FA5}">
                      <a16:colId xmlns:a16="http://schemas.microsoft.com/office/drawing/2014/main" val="4207566273"/>
                    </a:ext>
                  </a:extLst>
                </a:gridCol>
                <a:gridCol w="1126898">
                  <a:extLst>
                    <a:ext uri="{9D8B030D-6E8A-4147-A177-3AD203B41FA5}">
                      <a16:colId xmlns:a16="http://schemas.microsoft.com/office/drawing/2014/main" val="1807386893"/>
                    </a:ext>
                  </a:extLst>
                </a:gridCol>
              </a:tblGrid>
              <a:tr h="107203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 dirty="0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630791"/>
                  </a:ext>
                </a:extLst>
              </a:tr>
              <a:tr h="356242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TOTAL REVENUES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6,381,925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5,648,114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5,795,714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5,695,236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5,799,492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1356588"/>
                  </a:ext>
                </a:extLst>
              </a:tr>
              <a:tr h="34411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TOTAL EXPENDITURES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3,724,523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3,210,895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9,920,032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4,538,642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7,603,854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432696"/>
                  </a:ext>
                </a:extLst>
              </a:tr>
              <a:tr h="40374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effectLst/>
                          <a:latin typeface="Arial" panose="020B0604020202020204" pitchFamily="34" charset="0"/>
                        </a:rPr>
                        <a:t>Difference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2,657,402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2,437,219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(4,124,318)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effectLst/>
                          <a:latin typeface="Arial" panose="020B0604020202020204" pitchFamily="34" charset="0"/>
                        </a:rPr>
                        <a:t>1,156,594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effectLst/>
                          <a:latin typeface="Arial" panose="020B0604020202020204" pitchFamily="34" charset="0"/>
                        </a:rPr>
                        <a:t>(1,804,362)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0005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9236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6099B1A2-CEDB-E4EB-66C3-6AB318AF3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F53826-47D4-81E7-EA3D-36D12FAB4A12}"/>
              </a:ext>
            </a:extLst>
          </p:cNvPr>
          <p:cNvSpPr txBox="1"/>
          <p:nvPr/>
        </p:nvSpPr>
        <p:spPr>
          <a:xfrm rot="5400000">
            <a:off x="-2619297" y="3528271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County Fire FUND BALANCE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AAFE1F5-E678-6E85-78AA-2BD21A83E7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611506"/>
              </p:ext>
            </p:extLst>
          </p:nvPr>
        </p:nvGraphicFramePr>
        <p:xfrm>
          <a:off x="1396341" y="1849605"/>
          <a:ext cx="10795659" cy="1353763"/>
        </p:xfrm>
        <a:graphic>
          <a:graphicData uri="http://schemas.openxmlformats.org/drawingml/2006/table">
            <a:tbl>
              <a:tblPr/>
              <a:tblGrid>
                <a:gridCol w="2130139">
                  <a:extLst>
                    <a:ext uri="{9D8B030D-6E8A-4147-A177-3AD203B41FA5}">
                      <a16:colId xmlns:a16="http://schemas.microsoft.com/office/drawing/2014/main" val="622509900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3762388667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549693009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837095631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753854687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601146298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3992831753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806525781"/>
                    </a:ext>
                  </a:extLst>
                </a:gridCol>
                <a:gridCol w="757382">
                  <a:extLst>
                    <a:ext uri="{9D8B030D-6E8A-4147-A177-3AD203B41FA5}">
                      <a16:colId xmlns:a16="http://schemas.microsoft.com/office/drawing/2014/main" val="2510579596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1331435187"/>
                    </a:ext>
                  </a:extLst>
                </a:gridCol>
                <a:gridCol w="878682">
                  <a:extLst>
                    <a:ext uri="{9D8B030D-6E8A-4147-A177-3AD203B41FA5}">
                      <a16:colId xmlns:a16="http://schemas.microsoft.com/office/drawing/2014/main" val="1998106309"/>
                    </a:ext>
                  </a:extLst>
                </a:gridCol>
              </a:tblGrid>
              <a:tr h="85500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2013/2014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2014/15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2015/16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2016-17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2017-18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2018-19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2019-20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8239331"/>
                  </a:ext>
                </a:extLst>
              </a:tr>
              <a:tr h="49875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COUNTY FIRE FUND END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3,145,359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4,100,729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4,150,150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3,509,609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4,722,410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5,463,511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6,157,904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8,815,294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10,006,504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effectLst/>
                          <a:latin typeface="Arial" panose="020B0604020202020204" pitchFamily="34" charset="0"/>
                        </a:rPr>
                        <a:t>12,409,107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267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81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7581BC-5B4B-D545-B39D-1D71B745B451}"/>
              </a:ext>
            </a:extLst>
          </p:cNvPr>
          <p:cNvSpPr/>
          <p:nvPr/>
        </p:nvSpPr>
        <p:spPr>
          <a:xfrm rot="5400000">
            <a:off x="5364480" y="-5400694"/>
            <a:ext cx="1463040" cy="12192000"/>
          </a:xfrm>
          <a:prstGeom prst="rect">
            <a:avLst/>
          </a:prstGeom>
          <a:solidFill>
            <a:srgbClr val="1C4E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2C6D113-B568-194E-B35A-1E3BA06ED0A7}"/>
              </a:ext>
            </a:extLst>
          </p:cNvPr>
          <p:cNvSpPr txBox="1"/>
          <p:nvPr/>
        </p:nvSpPr>
        <p:spPr>
          <a:xfrm>
            <a:off x="1489435" y="156697"/>
            <a:ext cx="46065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Future Considerations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EFD035-64C0-674B-B3BA-61F22EA54AA8}"/>
              </a:ext>
            </a:extLst>
          </p:cNvPr>
          <p:cNvSpPr txBox="1"/>
          <p:nvPr/>
        </p:nvSpPr>
        <p:spPr>
          <a:xfrm>
            <a:off x="8193863" y="526809"/>
            <a:ext cx="34868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Long-term Opportunities &amp; Risks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3DDECC-D024-D5AF-E307-0DC4A7F5EB9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Opportunities</a:t>
            </a:r>
          </a:p>
          <a:p>
            <a:endParaRPr lang="en-US" dirty="0"/>
          </a:p>
          <a:p>
            <a:pPr lvl="1"/>
            <a:r>
              <a:rPr lang="en-US" dirty="0"/>
              <a:t>Grant Funding for personnel costs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Longer fire seasons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Increased transfers-in due to CAL FIRE use of County Fire equipment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B1BCCAB-F662-F433-66D4-B64FE7F2F3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Risks</a:t>
            </a:r>
          </a:p>
          <a:p>
            <a:pPr lvl="1"/>
            <a:r>
              <a:rPr lang="en-US" dirty="0"/>
              <a:t>Increased labor contract costs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Longer fire seasons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Increased fuel reduction demands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Increased public demand for services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0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3891A84C-65D8-68C3-2BB3-B15B1E99C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5037FA3-CCF1-F2AF-EFE8-800C8294C40D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Operational Objectives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2341619-7860-E475-0533-082E83F50155}"/>
              </a:ext>
            </a:extLst>
          </p:cNvPr>
          <p:cNvSpPr txBox="1">
            <a:spLocks/>
          </p:cNvSpPr>
          <p:nvPr/>
        </p:nvSpPr>
        <p:spPr>
          <a:xfrm>
            <a:off x="7098882" y="1922607"/>
            <a:ext cx="4870939" cy="505731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23/24 Goals:</a:t>
            </a:r>
          </a:p>
          <a:p>
            <a:r>
              <a:rPr lang="en-US" sz="2400" dirty="0"/>
              <a:t>Engage new County Fire volunteer opportunities that do not require emergency response training</a:t>
            </a:r>
          </a:p>
          <a:p>
            <a:r>
              <a:rPr lang="en-US" sz="2400" dirty="0"/>
              <a:t>Continue to modernize the County Fire fleet to increase efficiency and decrease overall cost</a:t>
            </a:r>
          </a:p>
          <a:p>
            <a:r>
              <a:rPr lang="en-US" sz="2400" dirty="0"/>
              <a:t>Implement a year-round recruitment and onboarding strategy with the goal of increasing volunteer emergency responders by 10%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5FB6A46-3BC8-B0B4-41CF-205E711FA347}"/>
              </a:ext>
            </a:extLst>
          </p:cNvPr>
          <p:cNvSpPr txBox="1">
            <a:spLocks/>
          </p:cNvSpPr>
          <p:nvPr/>
        </p:nvSpPr>
        <p:spPr>
          <a:xfrm>
            <a:off x="1818904" y="1922607"/>
            <a:ext cx="4788162" cy="493539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Poppins" panose="00000500000000000000" pitchFamily="2" charset="0"/>
                <a:ea typeface="+mn-ea"/>
                <a:cs typeface="Poppins" panose="000005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Prior Year Goals:</a:t>
            </a:r>
          </a:p>
          <a:p>
            <a:r>
              <a:rPr lang="en-US" sz="2400" dirty="0"/>
              <a:t>Evacuation Maps- System updated </a:t>
            </a:r>
          </a:p>
          <a:p>
            <a:r>
              <a:rPr lang="en-US" sz="2400" dirty="0"/>
              <a:t>Vegetation Management-Fuels reduced</a:t>
            </a:r>
          </a:p>
          <a:p>
            <a:r>
              <a:rPr lang="en-US" sz="2400" dirty="0"/>
              <a:t>Volunteer Firefighters-Numbers increased </a:t>
            </a:r>
          </a:p>
          <a:p>
            <a:r>
              <a:rPr lang="en-US" sz="2400" dirty="0"/>
              <a:t>Fire Surveillance-Surveillance increased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256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>
            <a:extLst>
              <a:ext uri="{FF2B5EF4-FFF2-40B4-BE49-F238E27FC236}">
                <a16:creationId xmlns:a16="http://schemas.microsoft.com/office/drawing/2014/main" id="{FF3C077D-5E5E-F403-CD6E-3E4CCE227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514B130-FB36-A1F5-694C-B02625E09B7B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F5F12B8-5514-33F3-34D0-642F519BD4FF}"/>
              </a:ext>
            </a:extLst>
          </p:cNvPr>
          <p:cNvSpPr txBox="1"/>
          <p:nvPr/>
        </p:nvSpPr>
        <p:spPr>
          <a:xfrm>
            <a:off x="1974756" y="2336223"/>
            <a:ext cx="9995065" cy="440869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C4E69"/>
                </a:solidFill>
              </a:rPr>
              <a:t>CALFIRE CONTRACT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C4E69"/>
                </a:solidFill>
              </a:rPr>
              <a:t>Fire Apparatus/Equipment Purchases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C4E69"/>
                </a:solidFill>
              </a:rPr>
              <a:t>Costs to Maintain/Operate Fire Apparatus/Equipment 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C4E69"/>
                </a:solidFill>
              </a:rPr>
              <a:t>Costs to Maintain/Operate Fire Stations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rgbClr val="1C4E69"/>
                </a:solidFill>
              </a:rPr>
              <a:t>Volunteer System Cost and Supports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1C4E69"/>
              </a:solidFill>
            </a:endParaRPr>
          </a:p>
          <a:p>
            <a:pPr marL="571500" indent="-571500" algn="l">
              <a:buFont typeface="Arial" panose="020B0604020202020204" pitchFamily="34" charset="0"/>
              <a:buChar char="•"/>
            </a:pPr>
            <a:endParaRPr lang="en-US" sz="3600" b="1" dirty="0">
              <a:solidFill>
                <a:srgbClr val="1C4E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85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3C1ED14D-9FD3-85D2-4666-CB093AF0FF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4019066"/>
              </p:ext>
            </p:extLst>
          </p:nvPr>
        </p:nvGraphicFramePr>
        <p:xfrm>
          <a:off x="1307770" y="1978738"/>
          <a:ext cx="9011890" cy="2900523"/>
        </p:xfrm>
        <a:graphic>
          <a:graphicData uri="http://schemas.openxmlformats.org/drawingml/2006/table">
            <a:tbl>
              <a:tblPr/>
              <a:tblGrid>
                <a:gridCol w="680143">
                  <a:extLst>
                    <a:ext uri="{9D8B030D-6E8A-4147-A177-3AD203B41FA5}">
                      <a16:colId xmlns:a16="http://schemas.microsoft.com/office/drawing/2014/main" val="724643857"/>
                    </a:ext>
                  </a:extLst>
                </a:gridCol>
                <a:gridCol w="2782401">
                  <a:extLst>
                    <a:ext uri="{9D8B030D-6E8A-4147-A177-3AD203B41FA5}">
                      <a16:colId xmlns:a16="http://schemas.microsoft.com/office/drawing/2014/main" val="3111864281"/>
                    </a:ext>
                  </a:extLst>
                </a:gridCol>
                <a:gridCol w="958382">
                  <a:extLst>
                    <a:ext uri="{9D8B030D-6E8A-4147-A177-3AD203B41FA5}">
                      <a16:colId xmlns:a16="http://schemas.microsoft.com/office/drawing/2014/main" val="1415261332"/>
                    </a:ext>
                  </a:extLst>
                </a:gridCol>
                <a:gridCol w="1147741">
                  <a:extLst>
                    <a:ext uri="{9D8B030D-6E8A-4147-A177-3AD203B41FA5}">
                      <a16:colId xmlns:a16="http://schemas.microsoft.com/office/drawing/2014/main" val="2212606224"/>
                    </a:ext>
                  </a:extLst>
                </a:gridCol>
                <a:gridCol w="1147741">
                  <a:extLst>
                    <a:ext uri="{9D8B030D-6E8A-4147-A177-3AD203B41FA5}">
                      <a16:colId xmlns:a16="http://schemas.microsoft.com/office/drawing/2014/main" val="987883151"/>
                    </a:ext>
                  </a:extLst>
                </a:gridCol>
                <a:gridCol w="1147741">
                  <a:extLst>
                    <a:ext uri="{9D8B030D-6E8A-4147-A177-3AD203B41FA5}">
                      <a16:colId xmlns:a16="http://schemas.microsoft.com/office/drawing/2014/main" val="1374025998"/>
                    </a:ext>
                  </a:extLst>
                </a:gridCol>
                <a:gridCol w="1147741">
                  <a:extLst>
                    <a:ext uri="{9D8B030D-6E8A-4147-A177-3AD203B41FA5}">
                      <a16:colId xmlns:a16="http://schemas.microsoft.com/office/drawing/2014/main" val="3755146651"/>
                    </a:ext>
                  </a:extLst>
                </a:gridCol>
              </a:tblGrid>
              <a:tr h="8552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680576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51000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Regular Pay - Permanent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1,352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11,369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3890819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Regular Pay - Extra Help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73,066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50,207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102,500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102,500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2741629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51040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Differential Pay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1871048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52010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OASDI - Social Security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002253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52015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PERS                                  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3,408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242390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53010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Employee Ins &amp; Benefits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1,320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139591"/>
                  </a:ext>
                </a:extLst>
              </a:tr>
              <a:tr h="2138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54010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Workers Comp Ins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64,485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46,957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80,678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51,432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62,036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305523"/>
                  </a:ext>
                </a:extLst>
              </a:tr>
              <a:tr h="548503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Total Staff Costs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137,551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99,252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183,178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128,581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80"/>
                          </a:solidFill>
                          <a:effectLst/>
                          <a:latin typeface="Arial" panose="020B0604020202020204" pitchFamily="34" charset="0"/>
                        </a:rPr>
                        <a:t>164,536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1851491"/>
                  </a:ext>
                </a:extLst>
              </a:tr>
            </a:tbl>
          </a:graphicData>
        </a:graphic>
      </p:graphicFrame>
      <p:sp>
        <p:nvSpPr>
          <p:cNvPr id="12" name="Speech Bubble: Rectangle 11">
            <a:extLst>
              <a:ext uri="{FF2B5EF4-FFF2-40B4-BE49-F238E27FC236}">
                <a16:creationId xmlns:a16="http://schemas.microsoft.com/office/drawing/2014/main" id="{9DF0771F-E3AE-2938-B592-A6DA2B5F8C28}"/>
              </a:ext>
            </a:extLst>
          </p:cNvPr>
          <p:cNvSpPr/>
          <p:nvPr/>
        </p:nvSpPr>
        <p:spPr>
          <a:xfrm>
            <a:off x="10509662" y="2458192"/>
            <a:ext cx="1682338" cy="617517"/>
          </a:xfrm>
          <a:prstGeom prst="wedgeRectCallout">
            <a:avLst>
              <a:gd name="adj1" fmla="val -61774"/>
              <a:gd name="adj2" fmla="val 68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Volunteer Stipends</a:t>
            </a:r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DE0D98BD-3AC9-1801-48B5-45F4C393EB19}"/>
              </a:ext>
            </a:extLst>
          </p:cNvPr>
          <p:cNvSpPr/>
          <p:nvPr/>
        </p:nvSpPr>
        <p:spPr>
          <a:xfrm>
            <a:off x="10535406" y="3473533"/>
            <a:ext cx="1682338" cy="617517"/>
          </a:xfrm>
          <a:prstGeom prst="wedgeRectCallout">
            <a:avLst>
              <a:gd name="adj1" fmla="val -61774"/>
              <a:gd name="adj2" fmla="val 6826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Volunteer Workers Comp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E0E35-66E4-9C45-2A9E-A5D33A740511}"/>
              </a:ext>
            </a:extLst>
          </p:cNvPr>
          <p:cNvSpPr txBox="1"/>
          <p:nvPr/>
        </p:nvSpPr>
        <p:spPr>
          <a:xfrm>
            <a:off x="2173185" y="5106391"/>
            <a:ext cx="9011890" cy="1389413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rgbClr val="1C4E69"/>
                </a:solidFill>
              </a:rPr>
              <a:t>Salaries and Benefits Category </a:t>
            </a:r>
          </a:p>
        </p:txBody>
      </p:sp>
    </p:spTree>
    <p:extLst>
      <p:ext uri="{BB962C8B-B14F-4D97-AF65-F5344CB8AC3E}">
        <p14:creationId xmlns:p14="http://schemas.microsoft.com/office/powerpoint/2010/main" val="3211615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985BA-6208-D996-D448-29B24998788E}"/>
              </a:ext>
            </a:extLst>
          </p:cNvPr>
          <p:cNvSpPr txBox="1"/>
          <p:nvPr/>
        </p:nvSpPr>
        <p:spPr>
          <a:xfrm>
            <a:off x="1757548" y="6376777"/>
            <a:ext cx="9011890" cy="3681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1C4E69"/>
                </a:solidFill>
              </a:rPr>
              <a:t>Services and Supplies Category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6623E74-6F4F-95E8-7B34-69AD5D515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3443568"/>
              </p:ext>
            </p:extLst>
          </p:nvPr>
        </p:nvGraphicFramePr>
        <p:xfrm>
          <a:off x="1520626" y="1948087"/>
          <a:ext cx="7391402" cy="4177665"/>
        </p:xfrm>
        <a:graphic>
          <a:graphicData uri="http://schemas.openxmlformats.org/drawingml/2006/table">
            <a:tbl>
              <a:tblPr/>
              <a:tblGrid>
                <a:gridCol w="557842">
                  <a:extLst>
                    <a:ext uri="{9D8B030D-6E8A-4147-A177-3AD203B41FA5}">
                      <a16:colId xmlns:a16="http://schemas.microsoft.com/office/drawing/2014/main" val="1982884277"/>
                    </a:ext>
                  </a:extLst>
                </a:gridCol>
                <a:gridCol w="2282079">
                  <a:extLst>
                    <a:ext uri="{9D8B030D-6E8A-4147-A177-3AD203B41FA5}">
                      <a16:colId xmlns:a16="http://schemas.microsoft.com/office/drawing/2014/main" val="467010449"/>
                    </a:ext>
                  </a:extLst>
                </a:gridCol>
                <a:gridCol w="786049">
                  <a:extLst>
                    <a:ext uri="{9D8B030D-6E8A-4147-A177-3AD203B41FA5}">
                      <a16:colId xmlns:a16="http://schemas.microsoft.com/office/drawing/2014/main" val="1083009299"/>
                    </a:ext>
                  </a:extLst>
                </a:gridCol>
                <a:gridCol w="941358">
                  <a:extLst>
                    <a:ext uri="{9D8B030D-6E8A-4147-A177-3AD203B41FA5}">
                      <a16:colId xmlns:a16="http://schemas.microsoft.com/office/drawing/2014/main" val="173401018"/>
                    </a:ext>
                  </a:extLst>
                </a:gridCol>
                <a:gridCol w="941358">
                  <a:extLst>
                    <a:ext uri="{9D8B030D-6E8A-4147-A177-3AD203B41FA5}">
                      <a16:colId xmlns:a16="http://schemas.microsoft.com/office/drawing/2014/main" val="1118490750"/>
                    </a:ext>
                  </a:extLst>
                </a:gridCol>
                <a:gridCol w="941358">
                  <a:extLst>
                    <a:ext uri="{9D8B030D-6E8A-4147-A177-3AD203B41FA5}">
                      <a16:colId xmlns:a16="http://schemas.microsoft.com/office/drawing/2014/main" val="2322150462"/>
                    </a:ext>
                  </a:extLst>
                </a:gridCol>
                <a:gridCol w="941358">
                  <a:extLst>
                    <a:ext uri="{9D8B030D-6E8A-4147-A177-3AD203B41FA5}">
                      <a16:colId xmlns:a16="http://schemas.microsoft.com/office/drawing/2014/main" val="3063291330"/>
                    </a:ext>
                  </a:extLst>
                </a:gridCol>
              </a:tblGrid>
              <a:tr h="61722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19956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Clothing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13,132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33,620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141,147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127,714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48,800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75448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61215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Radio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2,425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6,623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04521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61220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Telephone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(70)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859409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61221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Telephone-non telecom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9,877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27,745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46,000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19,356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46,000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25808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61425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Other Household Expenses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1,017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2,545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12,000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81582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61535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Other Ins.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56,524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41,959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62,189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62,189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64,217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7061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61720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Maint.-Mobile Equipment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150,092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125,554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159,320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109,320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20990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61840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Facilities - Maint-Plumbing-Serv                 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469543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61845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Maintenance - Structure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38,577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34,230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266,916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183,938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107,829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537649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61920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Medical, Dental, Lab Supplies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40,446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44,109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116,872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58,500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44341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62020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Memberships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27502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Duplicating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074639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PC Software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2,913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23,591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75,428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75,428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75,428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159967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62221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Postage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(1)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045706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Subscriptions/Periodicals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7218788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Supplies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5,575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6077760"/>
                  </a:ext>
                </a:extLst>
              </a:tr>
              <a:tr h="1981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Inventoriable Items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134,782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622,672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129,395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100,806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80,000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37135"/>
                  </a:ext>
                </a:extLst>
              </a:tr>
            </a:tbl>
          </a:graphicData>
        </a:graphic>
      </p:graphicFrame>
      <p:sp>
        <p:nvSpPr>
          <p:cNvPr id="6" name="Speech Bubble: Rectangle 5">
            <a:extLst>
              <a:ext uri="{FF2B5EF4-FFF2-40B4-BE49-F238E27FC236}">
                <a16:creationId xmlns:a16="http://schemas.microsoft.com/office/drawing/2014/main" id="{34C1A7D4-AA98-D4BB-E9FD-D98646BEBDB8}"/>
              </a:ext>
            </a:extLst>
          </p:cNvPr>
          <p:cNvSpPr/>
          <p:nvPr/>
        </p:nvSpPr>
        <p:spPr>
          <a:xfrm>
            <a:off x="9336482" y="0"/>
            <a:ext cx="1682338" cy="617517"/>
          </a:xfrm>
          <a:prstGeom prst="wedgeRectCallout">
            <a:avLst>
              <a:gd name="adj1" fmla="val -75186"/>
              <a:gd name="adj2" fmla="val 4240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Volunteer Turnouts/PPE</a:t>
            </a:r>
          </a:p>
        </p:txBody>
      </p:sp>
      <p:sp>
        <p:nvSpPr>
          <p:cNvPr id="9" name="Speech Bubble: Rectangle 8">
            <a:extLst>
              <a:ext uri="{FF2B5EF4-FFF2-40B4-BE49-F238E27FC236}">
                <a16:creationId xmlns:a16="http://schemas.microsoft.com/office/drawing/2014/main" id="{A18C4F31-B623-1DB3-37C1-CC31F0501E1C}"/>
              </a:ext>
            </a:extLst>
          </p:cNvPr>
          <p:cNvSpPr/>
          <p:nvPr/>
        </p:nvSpPr>
        <p:spPr>
          <a:xfrm>
            <a:off x="10287483" y="662049"/>
            <a:ext cx="1682338" cy="617517"/>
          </a:xfrm>
          <a:prstGeom prst="wedgeRectCallout">
            <a:avLst>
              <a:gd name="adj1" fmla="val -128833"/>
              <a:gd name="adj2" fmla="val 402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Phones &amp; </a:t>
            </a:r>
            <a:r>
              <a:rPr lang="en-US" dirty="0" err="1"/>
              <a:t>Cradlepoints</a:t>
            </a:r>
            <a:endParaRPr lang="en-US" dirty="0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3418DC00-CC2A-F1EB-2D32-EE0B108F4ED8}"/>
              </a:ext>
            </a:extLst>
          </p:cNvPr>
          <p:cNvSpPr/>
          <p:nvPr/>
        </p:nvSpPr>
        <p:spPr>
          <a:xfrm>
            <a:off x="10509662" y="1469888"/>
            <a:ext cx="1682338" cy="617517"/>
          </a:xfrm>
          <a:prstGeom prst="wedgeRectCallout">
            <a:avLst>
              <a:gd name="adj1" fmla="val -145068"/>
              <a:gd name="adj2" fmla="val 339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Commercial Liability Ins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9B0FD740-FCF7-8F34-83CE-3267514F3553}"/>
              </a:ext>
            </a:extLst>
          </p:cNvPr>
          <p:cNvSpPr/>
          <p:nvPr/>
        </p:nvSpPr>
        <p:spPr>
          <a:xfrm>
            <a:off x="10509662" y="2338430"/>
            <a:ext cx="1682338" cy="617517"/>
          </a:xfrm>
          <a:prstGeom prst="wedgeRectCallout">
            <a:avLst>
              <a:gd name="adj1" fmla="val -142950"/>
              <a:gd name="adj2" fmla="val 2278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Apparatus Repairs/</a:t>
            </a:r>
            <a:r>
              <a:rPr lang="en-US" dirty="0" err="1"/>
              <a:t>Maint</a:t>
            </a:r>
            <a:endParaRPr lang="en-US" dirty="0"/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FE54F05-2F1F-22F4-E7B1-AB44A6798B94}"/>
              </a:ext>
            </a:extLst>
          </p:cNvPr>
          <p:cNvSpPr/>
          <p:nvPr/>
        </p:nvSpPr>
        <p:spPr>
          <a:xfrm>
            <a:off x="10509662" y="3206972"/>
            <a:ext cx="1682338" cy="617517"/>
          </a:xfrm>
          <a:prstGeom prst="wedgeRectCallout">
            <a:avLst>
              <a:gd name="adj1" fmla="val -144362"/>
              <a:gd name="adj2" fmla="val 1471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Maint</a:t>
            </a:r>
            <a:r>
              <a:rPr lang="en-US" dirty="0"/>
              <a:t>/repairs Stations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1C019CD2-DA28-7D27-05AF-490229A59C9D}"/>
              </a:ext>
            </a:extLst>
          </p:cNvPr>
          <p:cNvSpPr/>
          <p:nvPr/>
        </p:nvSpPr>
        <p:spPr>
          <a:xfrm>
            <a:off x="10509662" y="3964059"/>
            <a:ext cx="1682338" cy="617517"/>
          </a:xfrm>
          <a:prstGeom prst="wedgeRectCallout">
            <a:avLst>
              <a:gd name="adj1" fmla="val -144362"/>
              <a:gd name="adj2" fmla="val 64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Medical and AED’s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E804C5D-35D6-8183-E895-C1FCBC66AB48}"/>
              </a:ext>
            </a:extLst>
          </p:cNvPr>
          <p:cNvSpPr/>
          <p:nvPr/>
        </p:nvSpPr>
        <p:spPr>
          <a:xfrm>
            <a:off x="9975273" y="4798997"/>
            <a:ext cx="2216727" cy="915731"/>
          </a:xfrm>
          <a:prstGeom prst="wedgeRectCallout">
            <a:avLst>
              <a:gd name="adj1" fmla="val -99362"/>
              <a:gd name="adj2" fmla="val -37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Tablet Command/Records Mgt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D19764A-070E-49A0-29B2-84990C03ACA2}"/>
              </a:ext>
            </a:extLst>
          </p:cNvPr>
          <p:cNvSpPr/>
          <p:nvPr/>
        </p:nvSpPr>
        <p:spPr>
          <a:xfrm>
            <a:off x="10509662" y="5816993"/>
            <a:ext cx="1682338" cy="617517"/>
          </a:xfrm>
          <a:prstGeom prst="wedgeRectCallout">
            <a:avLst>
              <a:gd name="adj1" fmla="val -144362"/>
              <a:gd name="adj2" fmla="val -144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Radios</a:t>
            </a:r>
          </a:p>
        </p:txBody>
      </p:sp>
    </p:spTree>
    <p:extLst>
      <p:ext uri="{BB962C8B-B14F-4D97-AF65-F5344CB8AC3E}">
        <p14:creationId xmlns:p14="http://schemas.microsoft.com/office/powerpoint/2010/main" val="71652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985BA-6208-D996-D448-29B24998788E}"/>
              </a:ext>
            </a:extLst>
          </p:cNvPr>
          <p:cNvSpPr txBox="1"/>
          <p:nvPr/>
        </p:nvSpPr>
        <p:spPr>
          <a:xfrm>
            <a:off x="1757548" y="6376777"/>
            <a:ext cx="9011890" cy="3681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1C4E69"/>
                </a:solidFill>
              </a:rPr>
              <a:t>Services and Supplies Category 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9B0FD740-FCF7-8F34-83CE-3267514F3553}"/>
              </a:ext>
            </a:extLst>
          </p:cNvPr>
          <p:cNvSpPr/>
          <p:nvPr/>
        </p:nvSpPr>
        <p:spPr>
          <a:xfrm>
            <a:off x="10445556" y="1942669"/>
            <a:ext cx="1682338" cy="617517"/>
          </a:xfrm>
          <a:prstGeom prst="wedgeRectCallout">
            <a:avLst>
              <a:gd name="adj1" fmla="val -103421"/>
              <a:gd name="adj2" fmla="val 249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Volunteer Physicals/Med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FE54F05-2F1F-22F4-E7B1-AB44A6798B94}"/>
              </a:ext>
            </a:extLst>
          </p:cNvPr>
          <p:cNvSpPr/>
          <p:nvPr/>
        </p:nvSpPr>
        <p:spPr>
          <a:xfrm>
            <a:off x="10507272" y="525755"/>
            <a:ext cx="1620622" cy="617517"/>
          </a:xfrm>
          <a:prstGeom prst="wedgeRectCallout">
            <a:avLst>
              <a:gd name="adj1" fmla="val -115533"/>
              <a:gd name="adj2" fmla="val 3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ACTTC</a:t>
            </a:r>
            <a:r>
              <a:rPr lang="en-US" dirty="0"/>
              <a:t> Charges</a:t>
            </a:r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1C019CD2-DA28-7D27-05AF-490229A59C9D}"/>
              </a:ext>
            </a:extLst>
          </p:cNvPr>
          <p:cNvSpPr/>
          <p:nvPr/>
        </p:nvSpPr>
        <p:spPr>
          <a:xfrm>
            <a:off x="10509662" y="2800798"/>
            <a:ext cx="1682338" cy="1907786"/>
          </a:xfrm>
          <a:prstGeom prst="wedgeRectCallout">
            <a:avLst>
              <a:gd name="adj1" fmla="val -109069"/>
              <a:gd name="adj2" fmla="val 325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CALFIRE CONT $4.53M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Paradise Park </a:t>
            </a:r>
          </a:p>
          <a:p>
            <a:pPr algn="ctr"/>
            <a:r>
              <a:rPr lang="en-US" dirty="0"/>
              <a:t>Aptos Hills</a:t>
            </a:r>
          </a:p>
          <a:p>
            <a:pPr algn="ctr"/>
            <a:r>
              <a:rPr lang="en-US" dirty="0"/>
              <a:t>Other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E804C5D-35D6-8183-E895-C1FCBC66AB48}"/>
              </a:ext>
            </a:extLst>
          </p:cNvPr>
          <p:cNvSpPr/>
          <p:nvPr/>
        </p:nvSpPr>
        <p:spPr>
          <a:xfrm>
            <a:off x="9975273" y="4798997"/>
            <a:ext cx="2216727" cy="915731"/>
          </a:xfrm>
          <a:prstGeom prst="wedgeRectCallout">
            <a:avLst>
              <a:gd name="adj1" fmla="val -70433"/>
              <a:gd name="adj2" fmla="val -3879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Tablet Command/Records Mgt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D19764A-070E-49A0-29B2-84990C03ACA2}"/>
              </a:ext>
            </a:extLst>
          </p:cNvPr>
          <p:cNvSpPr/>
          <p:nvPr/>
        </p:nvSpPr>
        <p:spPr>
          <a:xfrm>
            <a:off x="10509662" y="6195951"/>
            <a:ext cx="1682338" cy="617517"/>
          </a:xfrm>
          <a:prstGeom prst="wedgeRectCallout">
            <a:avLst>
              <a:gd name="adj1" fmla="val -107656"/>
              <a:gd name="adj2" fmla="val -1548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Radios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09E137C1-7ED4-A886-CD51-3C9416C6D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060529"/>
              </p:ext>
            </p:extLst>
          </p:nvPr>
        </p:nvGraphicFramePr>
        <p:xfrm>
          <a:off x="1520625" y="1751182"/>
          <a:ext cx="7991510" cy="4065811"/>
        </p:xfrm>
        <a:graphic>
          <a:graphicData uri="http://schemas.openxmlformats.org/drawingml/2006/table">
            <a:tbl>
              <a:tblPr/>
              <a:tblGrid>
                <a:gridCol w="603133">
                  <a:extLst>
                    <a:ext uri="{9D8B030D-6E8A-4147-A177-3AD203B41FA5}">
                      <a16:colId xmlns:a16="http://schemas.microsoft.com/office/drawing/2014/main" val="3527815761"/>
                    </a:ext>
                  </a:extLst>
                </a:gridCol>
                <a:gridCol w="2467361">
                  <a:extLst>
                    <a:ext uri="{9D8B030D-6E8A-4147-A177-3AD203B41FA5}">
                      <a16:colId xmlns:a16="http://schemas.microsoft.com/office/drawing/2014/main" val="2202454163"/>
                    </a:ext>
                  </a:extLst>
                </a:gridCol>
                <a:gridCol w="849868">
                  <a:extLst>
                    <a:ext uri="{9D8B030D-6E8A-4147-A177-3AD203B41FA5}">
                      <a16:colId xmlns:a16="http://schemas.microsoft.com/office/drawing/2014/main" val="1973647873"/>
                    </a:ext>
                  </a:extLst>
                </a:gridCol>
                <a:gridCol w="1017787">
                  <a:extLst>
                    <a:ext uri="{9D8B030D-6E8A-4147-A177-3AD203B41FA5}">
                      <a16:colId xmlns:a16="http://schemas.microsoft.com/office/drawing/2014/main" val="455464145"/>
                    </a:ext>
                  </a:extLst>
                </a:gridCol>
                <a:gridCol w="1017787">
                  <a:extLst>
                    <a:ext uri="{9D8B030D-6E8A-4147-A177-3AD203B41FA5}">
                      <a16:colId xmlns:a16="http://schemas.microsoft.com/office/drawing/2014/main" val="1345424180"/>
                    </a:ext>
                  </a:extLst>
                </a:gridCol>
                <a:gridCol w="1017787">
                  <a:extLst>
                    <a:ext uri="{9D8B030D-6E8A-4147-A177-3AD203B41FA5}">
                      <a16:colId xmlns:a16="http://schemas.microsoft.com/office/drawing/2014/main" val="1920101849"/>
                    </a:ext>
                  </a:extLst>
                </a:gridCol>
                <a:gridCol w="1017787">
                  <a:extLst>
                    <a:ext uri="{9D8B030D-6E8A-4147-A177-3AD203B41FA5}">
                      <a16:colId xmlns:a16="http://schemas.microsoft.com/office/drawing/2014/main" val="3688494779"/>
                    </a:ext>
                  </a:extLst>
                </a:gridCol>
              </a:tblGrid>
              <a:tr h="8444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2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161512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Acct/Auditing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21,072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17,793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28,370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28,370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41,500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280809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ISD - Data Proc.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8,756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19,862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13,839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13,839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15,311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1402192"/>
                  </a:ext>
                </a:extLst>
              </a:tr>
              <a:tr h="260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GIS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419724"/>
                  </a:ext>
                </a:extLst>
              </a:tr>
              <a:tr h="260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Management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2,744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6,307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553525"/>
                  </a:ext>
                </a:extLst>
              </a:tr>
              <a:tr h="26062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Medical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45,603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49,613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64,550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136227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Planning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7754292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62381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Professional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2,270,710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1,372,215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6,387,090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1,438,611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4,620,046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1286009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Legal Notices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1,171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800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8457562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62715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Small Tools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167,981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76,675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319,725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319,000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137,310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5260651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62801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Advertising &amp; Promotion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684533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62855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Management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11,203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36,356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36,356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53,542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0022375"/>
                  </a:ext>
                </a:extLst>
              </a:tr>
              <a:tr h="2710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62856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Special Misc.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18,835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14,685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49,550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effectLst/>
                          <a:latin typeface="Arial" panose="020B0604020202020204" pitchFamily="34" charset="0"/>
                        </a:rPr>
                        <a:t>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effectLst/>
                          <a:latin typeface="Arial" panose="020B0604020202020204" pitchFamily="34" charset="0"/>
                        </a:rPr>
                        <a:t>30,150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3528763"/>
                  </a:ext>
                </a:extLst>
              </a:tr>
            </a:tbl>
          </a:graphicData>
        </a:graphic>
      </p:graphicFrame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A887D90-EE5F-F950-0286-FA1ABF7BAC7F}"/>
              </a:ext>
            </a:extLst>
          </p:cNvPr>
          <p:cNvSpPr/>
          <p:nvPr/>
        </p:nvSpPr>
        <p:spPr>
          <a:xfrm>
            <a:off x="6386944" y="6195951"/>
            <a:ext cx="3315195" cy="617517"/>
          </a:xfrm>
          <a:prstGeom prst="wedgeRectCallout">
            <a:avLst>
              <a:gd name="adj1" fmla="val 32245"/>
              <a:gd name="adj2" fmla="val -10673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SCBA Bottle Filler – Fire Prevention Programs</a:t>
            </a:r>
          </a:p>
        </p:txBody>
      </p:sp>
    </p:spTree>
    <p:extLst>
      <p:ext uri="{BB962C8B-B14F-4D97-AF65-F5344CB8AC3E}">
        <p14:creationId xmlns:p14="http://schemas.microsoft.com/office/powerpoint/2010/main" val="2710679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985BA-6208-D996-D448-29B24998788E}"/>
              </a:ext>
            </a:extLst>
          </p:cNvPr>
          <p:cNvSpPr txBox="1"/>
          <p:nvPr/>
        </p:nvSpPr>
        <p:spPr>
          <a:xfrm>
            <a:off x="1757548" y="6376777"/>
            <a:ext cx="9011890" cy="3681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1C4E69"/>
                </a:solidFill>
              </a:rPr>
              <a:t>Services and Supplies Category 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FE54F05-2F1F-22F4-E7B1-AB44A6798B94}"/>
              </a:ext>
            </a:extLst>
          </p:cNvPr>
          <p:cNvSpPr/>
          <p:nvPr/>
        </p:nvSpPr>
        <p:spPr>
          <a:xfrm>
            <a:off x="9488385" y="-76161"/>
            <a:ext cx="2641900" cy="2135164"/>
          </a:xfrm>
          <a:prstGeom prst="wedgeRectCallout">
            <a:avLst>
              <a:gd name="adj1" fmla="val -46597"/>
              <a:gd name="adj2" fmla="val 991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New Fire Hose $95K</a:t>
            </a:r>
          </a:p>
          <a:p>
            <a:pPr algn="ctr"/>
            <a:r>
              <a:rPr lang="en-US" dirty="0"/>
              <a:t>Hose Testing $20K</a:t>
            </a:r>
          </a:p>
          <a:p>
            <a:pPr algn="ctr"/>
            <a:r>
              <a:rPr lang="en-US" dirty="0"/>
              <a:t>Rope Replacement $50K</a:t>
            </a:r>
          </a:p>
          <a:p>
            <a:pPr algn="ctr"/>
            <a:r>
              <a:rPr lang="en-US" dirty="0"/>
              <a:t>SCBA Maintenance $25K</a:t>
            </a:r>
          </a:p>
          <a:p>
            <a:pPr algn="ctr"/>
            <a:r>
              <a:rPr lang="en-US" dirty="0"/>
              <a:t>Extrication Tools $15K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E804C5D-35D6-8183-E895-C1FCBC66AB48}"/>
              </a:ext>
            </a:extLst>
          </p:cNvPr>
          <p:cNvSpPr/>
          <p:nvPr/>
        </p:nvSpPr>
        <p:spPr>
          <a:xfrm>
            <a:off x="9975273" y="2513269"/>
            <a:ext cx="2216727" cy="1785599"/>
          </a:xfrm>
          <a:prstGeom prst="wedgeRectCallout">
            <a:avLst>
              <a:gd name="adj1" fmla="val -66683"/>
              <a:gd name="adj2" fmla="val 1670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Learning Management Platform</a:t>
            </a:r>
          </a:p>
          <a:p>
            <a:pPr algn="ctr"/>
            <a:r>
              <a:rPr lang="en-US" dirty="0"/>
              <a:t>EMT CERTS</a:t>
            </a:r>
          </a:p>
          <a:p>
            <a:pPr algn="ctr"/>
            <a:r>
              <a:rPr lang="en-US" dirty="0" err="1"/>
              <a:t>CPAT</a:t>
            </a:r>
            <a:endParaRPr lang="en-US" dirty="0"/>
          </a:p>
          <a:p>
            <a:pPr algn="ctr"/>
            <a:r>
              <a:rPr lang="en-US" dirty="0"/>
              <a:t>State Fire Marshall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D19764A-070E-49A0-29B2-84990C03ACA2}"/>
              </a:ext>
            </a:extLst>
          </p:cNvPr>
          <p:cNvSpPr/>
          <p:nvPr/>
        </p:nvSpPr>
        <p:spPr>
          <a:xfrm>
            <a:off x="10509662" y="4479694"/>
            <a:ext cx="1682338" cy="617517"/>
          </a:xfrm>
          <a:prstGeom prst="wedgeRectCallout">
            <a:avLst>
              <a:gd name="adj1" fmla="val -102715"/>
              <a:gd name="adj2" fmla="val 48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County Fleet Charges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A887D90-EE5F-F950-0286-FA1ABF7BAC7F}"/>
              </a:ext>
            </a:extLst>
          </p:cNvPr>
          <p:cNvSpPr/>
          <p:nvPr/>
        </p:nvSpPr>
        <p:spPr>
          <a:xfrm>
            <a:off x="8912028" y="5906554"/>
            <a:ext cx="3315195" cy="838360"/>
          </a:xfrm>
          <a:prstGeom prst="wedgeRectCallout">
            <a:avLst>
              <a:gd name="adj1" fmla="val -29009"/>
              <a:gd name="adj2" fmla="val -825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Electrical, Water, Sewer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F8B0F6A-4AFE-9EB0-6C1A-4221F1694AAF}"/>
              </a:ext>
            </a:extLst>
          </p:cNvPr>
          <p:cNvGraphicFramePr>
            <a:graphicFrameLocks noGrp="1"/>
          </p:cNvGraphicFramePr>
          <p:nvPr/>
        </p:nvGraphicFramePr>
        <p:xfrm>
          <a:off x="1331520" y="1885989"/>
          <a:ext cx="8263742" cy="3839738"/>
        </p:xfrm>
        <a:graphic>
          <a:graphicData uri="http://schemas.openxmlformats.org/drawingml/2006/table">
            <a:tbl>
              <a:tblPr/>
              <a:tblGrid>
                <a:gridCol w="623679">
                  <a:extLst>
                    <a:ext uri="{9D8B030D-6E8A-4147-A177-3AD203B41FA5}">
                      <a16:colId xmlns:a16="http://schemas.microsoft.com/office/drawing/2014/main" val="3306017702"/>
                    </a:ext>
                  </a:extLst>
                </a:gridCol>
                <a:gridCol w="2551412">
                  <a:extLst>
                    <a:ext uri="{9D8B030D-6E8A-4147-A177-3AD203B41FA5}">
                      <a16:colId xmlns:a16="http://schemas.microsoft.com/office/drawing/2014/main" val="2714953260"/>
                    </a:ext>
                  </a:extLst>
                </a:gridCol>
                <a:gridCol w="878819">
                  <a:extLst>
                    <a:ext uri="{9D8B030D-6E8A-4147-A177-3AD203B41FA5}">
                      <a16:colId xmlns:a16="http://schemas.microsoft.com/office/drawing/2014/main" val="3453610003"/>
                    </a:ext>
                  </a:extLst>
                </a:gridCol>
                <a:gridCol w="1052458">
                  <a:extLst>
                    <a:ext uri="{9D8B030D-6E8A-4147-A177-3AD203B41FA5}">
                      <a16:colId xmlns:a16="http://schemas.microsoft.com/office/drawing/2014/main" val="938180586"/>
                    </a:ext>
                  </a:extLst>
                </a:gridCol>
                <a:gridCol w="1052458">
                  <a:extLst>
                    <a:ext uri="{9D8B030D-6E8A-4147-A177-3AD203B41FA5}">
                      <a16:colId xmlns:a16="http://schemas.microsoft.com/office/drawing/2014/main" val="540814350"/>
                    </a:ext>
                  </a:extLst>
                </a:gridCol>
                <a:gridCol w="1052458">
                  <a:extLst>
                    <a:ext uri="{9D8B030D-6E8A-4147-A177-3AD203B41FA5}">
                      <a16:colId xmlns:a16="http://schemas.microsoft.com/office/drawing/2014/main" val="516928850"/>
                    </a:ext>
                  </a:extLst>
                </a:gridCol>
                <a:gridCol w="1052458">
                  <a:extLst>
                    <a:ext uri="{9D8B030D-6E8A-4147-A177-3AD203B41FA5}">
                      <a16:colId xmlns:a16="http://schemas.microsoft.com/office/drawing/2014/main" val="1117630188"/>
                    </a:ext>
                  </a:extLst>
                </a:gridCol>
              </a:tblGrid>
              <a:tr h="109706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3610428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62888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Special Dist. Expense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50,466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51,287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245,898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222,284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504404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62890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Subscriptions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796589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Training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15,656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10,646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57,815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32,473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50,820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096021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Gas, Oil, Fuel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7,250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6,977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11,500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172710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62926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Mileage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801298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62928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Travel/Mileage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120939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Service Center Charges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18,509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13,263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13,000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590039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Replacement Reserve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5331231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62937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Depreciation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5,101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5,172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5,172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5,172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930641"/>
                  </a:ext>
                </a:extLst>
              </a:tr>
              <a:tr h="274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63070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Utilities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34,409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31,088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34,300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30,300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91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7003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What's in County Fire Budget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985BA-6208-D996-D448-29B24998788E}"/>
              </a:ext>
            </a:extLst>
          </p:cNvPr>
          <p:cNvSpPr txBox="1"/>
          <p:nvPr/>
        </p:nvSpPr>
        <p:spPr>
          <a:xfrm>
            <a:off x="1757548" y="6376777"/>
            <a:ext cx="9011890" cy="3681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1C4E69"/>
                </a:solidFill>
              </a:rPr>
              <a:t>Other Charges 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FE54F05-2F1F-22F4-E7B1-AB44A6798B94}"/>
              </a:ext>
            </a:extLst>
          </p:cNvPr>
          <p:cNvSpPr/>
          <p:nvPr/>
        </p:nvSpPr>
        <p:spPr>
          <a:xfrm>
            <a:off x="9550100" y="113086"/>
            <a:ext cx="2641900" cy="705216"/>
          </a:xfrm>
          <a:prstGeom prst="wedgeRectCallout">
            <a:avLst>
              <a:gd name="adj1" fmla="val -43451"/>
              <a:gd name="adj2" fmla="val 3853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SCHMIT</a:t>
            </a:r>
            <a:r>
              <a:rPr lang="en-US" dirty="0"/>
              <a:t> TEAM (HAZMAT)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E804C5D-35D6-8183-E895-C1FCBC66AB48}"/>
              </a:ext>
            </a:extLst>
          </p:cNvPr>
          <p:cNvSpPr/>
          <p:nvPr/>
        </p:nvSpPr>
        <p:spPr>
          <a:xfrm>
            <a:off x="9910097" y="4162687"/>
            <a:ext cx="2281904" cy="2344991"/>
          </a:xfrm>
          <a:prstGeom prst="wedgeRectCallout">
            <a:avLst>
              <a:gd name="adj1" fmla="val -60791"/>
              <a:gd name="adj2" fmla="val -5512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Replace 3211 Type 1 $1M</a:t>
            </a:r>
          </a:p>
          <a:p>
            <a:pPr algn="ctr"/>
            <a:r>
              <a:rPr lang="en-US" dirty="0"/>
              <a:t>Rescue Vehicle Upfit $15K</a:t>
            </a:r>
          </a:p>
          <a:p>
            <a:pPr algn="ctr"/>
            <a:r>
              <a:rPr lang="en-US" dirty="0"/>
              <a:t>Taxes for 3 Engines on Order $90K</a:t>
            </a:r>
          </a:p>
          <a:p>
            <a:pPr algn="ctr"/>
            <a:r>
              <a:rPr lang="en-US" dirty="0"/>
              <a:t>Training Capt Vehicle</a:t>
            </a:r>
          </a:p>
          <a:p>
            <a:pPr algn="ctr"/>
            <a:r>
              <a:rPr lang="en-US" dirty="0"/>
              <a:t>$20K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D19764A-070E-49A0-29B2-84990C03ACA2}"/>
              </a:ext>
            </a:extLst>
          </p:cNvPr>
          <p:cNvSpPr/>
          <p:nvPr/>
        </p:nvSpPr>
        <p:spPr>
          <a:xfrm>
            <a:off x="10509662" y="1395399"/>
            <a:ext cx="1682338" cy="617517"/>
          </a:xfrm>
          <a:prstGeom prst="wedgeRectCallout">
            <a:avLst>
              <a:gd name="adj1" fmla="val -98479"/>
              <a:gd name="adj2" fmla="val 3124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RE-</a:t>
            </a:r>
            <a:r>
              <a:rPr lang="en-US" dirty="0" err="1"/>
              <a:t>Insulaltion</a:t>
            </a:r>
            <a:r>
              <a:rPr lang="en-US" dirty="0"/>
              <a:t> Fire Station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A887D90-EE5F-F950-0286-FA1ABF7BAC7F}"/>
              </a:ext>
            </a:extLst>
          </p:cNvPr>
          <p:cNvSpPr/>
          <p:nvPr/>
        </p:nvSpPr>
        <p:spPr>
          <a:xfrm>
            <a:off x="10509662" y="2937309"/>
            <a:ext cx="1682338" cy="791544"/>
          </a:xfrm>
          <a:prstGeom prst="wedgeRectCallout">
            <a:avLst>
              <a:gd name="adj1" fmla="val -99597"/>
              <a:gd name="adj2" fmla="val 689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Radio Base Station &amp; Speakers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8EF775E-A757-4FCE-08FC-EABB0C878D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3923153"/>
              </p:ext>
            </p:extLst>
          </p:nvPr>
        </p:nvGraphicFramePr>
        <p:xfrm>
          <a:off x="1315027" y="1857601"/>
          <a:ext cx="8372067" cy="2622093"/>
        </p:xfrm>
        <a:graphic>
          <a:graphicData uri="http://schemas.openxmlformats.org/drawingml/2006/table">
            <a:tbl>
              <a:tblPr/>
              <a:tblGrid>
                <a:gridCol w="631855">
                  <a:extLst>
                    <a:ext uri="{9D8B030D-6E8A-4147-A177-3AD203B41FA5}">
                      <a16:colId xmlns:a16="http://schemas.microsoft.com/office/drawing/2014/main" val="1764783872"/>
                    </a:ext>
                  </a:extLst>
                </a:gridCol>
                <a:gridCol w="2584857">
                  <a:extLst>
                    <a:ext uri="{9D8B030D-6E8A-4147-A177-3AD203B41FA5}">
                      <a16:colId xmlns:a16="http://schemas.microsoft.com/office/drawing/2014/main" val="1700662782"/>
                    </a:ext>
                  </a:extLst>
                </a:gridCol>
                <a:gridCol w="890339">
                  <a:extLst>
                    <a:ext uri="{9D8B030D-6E8A-4147-A177-3AD203B41FA5}">
                      <a16:colId xmlns:a16="http://schemas.microsoft.com/office/drawing/2014/main" val="1202872096"/>
                    </a:ext>
                  </a:extLst>
                </a:gridCol>
                <a:gridCol w="1066254">
                  <a:extLst>
                    <a:ext uri="{9D8B030D-6E8A-4147-A177-3AD203B41FA5}">
                      <a16:colId xmlns:a16="http://schemas.microsoft.com/office/drawing/2014/main" val="1310328776"/>
                    </a:ext>
                  </a:extLst>
                </a:gridCol>
                <a:gridCol w="1066254">
                  <a:extLst>
                    <a:ext uri="{9D8B030D-6E8A-4147-A177-3AD203B41FA5}">
                      <a16:colId xmlns:a16="http://schemas.microsoft.com/office/drawing/2014/main" val="2827399652"/>
                    </a:ext>
                  </a:extLst>
                </a:gridCol>
                <a:gridCol w="1066254">
                  <a:extLst>
                    <a:ext uri="{9D8B030D-6E8A-4147-A177-3AD203B41FA5}">
                      <a16:colId xmlns:a16="http://schemas.microsoft.com/office/drawing/2014/main" val="9760235"/>
                    </a:ext>
                  </a:extLst>
                </a:gridCol>
                <a:gridCol w="1066254">
                  <a:extLst>
                    <a:ext uri="{9D8B030D-6E8A-4147-A177-3AD203B41FA5}">
                      <a16:colId xmlns:a16="http://schemas.microsoft.com/office/drawing/2014/main" val="2263197429"/>
                    </a:ext>
                  </a:extLst>
                </a:gridCol>
              </a:tblGrid>
              <a:tr h="94733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4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781942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74850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Taxes and Licenses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3,503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158913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75230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Contributions to other agcy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29,305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33,701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35,050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35,050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40,000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523976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75315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County Overhead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53,733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80,020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24,004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80,020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24,004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399059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86110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Buildings &amp; Improvements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90,031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171,560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121,232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205,680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181215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86204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274,323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143,584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184,244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168,060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18,000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7134850"/>
                  </a:ext>
                </a:extLst>
              </a:tr>
              <a:tr h="23683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86209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Mobile Equipment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86,209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2,144,849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879,814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1,125,000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398622"/>
                  </a:ext>
                </a:extLst>
              </a:tr>
              <a:tr h="2537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98700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Contingencies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effectLst/>
                          <a:latin typeface="Arial" panose="020B0604020202020204" pitchFamily="34" charset="0"/>
                        </a:rPr>
                        <a:t>200,000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14145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2697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4F996A74-4CD2-A168-71D2-5C2AFF5756C8}"/>
              </a:ext>
            </a:extLst>
          </p:cNvPr>
          <p:cNvSpPr txBox="1"/>
          <p:nvPr/>
        </p:nvSpPr>
        <p:spPr>
          <a:xfrm rot="5400000">
            <a:off x="-2572987" y="3457216"/>
            <a:ext cx="6460177" cy="869844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/>
          </a:bodyPr>
          <a:lstStyle/>
          <a:p>
            <a:pPr algn="l"/>
            <a:r>
              <a:rPr lang="en-US" sz="3600" b="1" dirty="0">
                <a:solidFill>
                  <a:schemeClr val="bg1"/>
                </a:solidFill>
              </a:rPr>
              <a:t>What Funds County Fire</a:t>
            </a:r>
          </a:p>
        </p:txBody>
      </p:sp>
      <p:pic>
        <p:nvPicPr>
          <p:cNvPr id="8" name="Picture 2" descr="Logo">
            <a:extLst>
              <a:ext uri="{FF2B5EF4-FFF2-40B4-BE49-F238E27FC236}">
                <a16:creationId xmlns:a16="http://schemas.microsoft.com/office/drawing/2014/main" id="{9380A8C9-C55D-332A-4BD8-648EBC29C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153" y="113087"/>
            <a:ext cx="5857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6985BA-6208-D996-D448-29B24998788E}"/>
              </a:ext>
            </a:extLst>
          </p:cNvPr>
          <p:cNvSpPr txBox="1"/>
          <p:nvPr/>
        </p:nvSpPr>
        <p:spPr>
          <a:xfrm>
            <a:off x="1757548" y="6376777"/>
            <a:ext cx="9011890" cy="36813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normAutofit fontScale="92500" lnSpcReduction="20000"/>
          </a:bodyPr>
          <a:lstStyle/>
          <a:p>
            <a:pPr algn="l"/>
            <a:r>
              <a:rPr lang="en-US" sz="2400" b="1" dirty="0">
                <a:solidFill>
                  <a:srgbClr val="1C4E69"/>
                </a:solidFill>
              </a:rPr>
              <a:t>Revenue</a:t>
            </a:r>
          </a:p>
        </p:txBody>
      </p:sp>
      <p:sp>
        <p:nvSpPr>
          <p:cNvPr id="15" name="Speech Bubble: Rectangle 14">
            <a:extLst>
              <a:ext uri="{FF2B5EF4-FFF2-40B4-BE49-F238E27FC236}">
                <a16:creationId xmlns:a16="http://schemas.microsoft.com/office/drawing/2014/main" id="{4FE54F05-2F1F-22F4-E7B1-AB44A6798B94}"/>
              </a:ext>
            </a:extLst>
          </p:cNvPr>
          <p:cNvSpPr/>
          <p:nvPr/>
        </p:nvSpPr>
        <p:spPr>
          <a:xfrm>
            <a:off x="9553207" y="113087"/>
            <a:ext cx="2641900" cy="705216"/>
          </a:xfrm>
          <a:prstGeom prst="wedgeRectCallout">
            <a:avLst>
              <a:gd name="adj1" fmla="val -55588"/>
              <a:gd name="adj2" fmla="val 4039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Property Taxes average 6.372% of 1% assessed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6E804C5D-35D6-8183-E895-C1FCBC66AB48}"/>
              </a:ext>
            </a:extLst>
          </p:cNvPr>
          <p:cNvSpPr/>
          <p:nvPr/>
        </p:nvSpPr>
        <p:spPr>
          <a:xfrm>
            <a:off x="10580913" y="5540376"/>
            <a:ext cx="1388909" cy="1317623"/>
          </a:xfrm>
          <a:prstGeom prst="wedgeRectCallout">
            <a:avLst>
              <a:gd name="adj1" fmla="val -169165"/>
              <a:gd name="adj2" fmla="val 1114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CSA 48 SBA </a:t>
            </a:r>
          </a:p>
          <a:p>
            <a:pPr algn="ctr"/>
            <a:r>
              <a:rPr lang="en-US" dirty="0"/>
              <a:t>$1.274M</a:t>
            </a:r>
          </a:p>
          <a:p>
            <a:pPr algn="ctr"/>
            <a:r>
              <a:rPr lang="en-US" dirty="0"/>
              <a:t>CSA 48 2020</a:t>
            </a:r>
          </a:p>
          <a:p>
            <a:pPr algn="ctr"/>
            <a:r>
              <a:rPr lang="en-US" dirty="0"/>
              <a:t>S1.539M</a:t>
            </a:r>
          </a:p>
        </p:txBody>
      </p:sp>
      <p:sp>
        <p:nvSpPr>
          <p:cNvPr id="18" name="Speech Bubble: Rectangle 17">
            <a:extLst>
              <a:ext uri="{FF2B5EF4-FFF2-40B4-BE49-F238E27FC236}">
                <a16:creationId xmlns:a16="http://schemas.microsoft.com/office/drawing/2014/main" id="{DD19764A-070E-49A0-29B2-84990C03ACA2}"/>
              </a:ext>
            </a:extLst>
          </p:cNvPr>
          <p:cNvSpPr/>
          <p:nvPr/>
        </p:nvSpPr>
        <p:spPr>
          <a:xfrm>
            <a:off x="10603434" y="883388"/>
            <a:ext cx="1682338" cy="617517"/>
          </a:xfrm>
          <a:prstGeom prst="wedgeRectCallout">
            <a:avLst>
              <a:gd name="adj1" fmla="val -150715"/>
              <a:gd name="adj2" fmla="val 533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Interest on Fund Balance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8A887D90-EE5F-F950-0286-FA1ABF7BAC7F}"/>
              </a:ext>
            </a:extLst>
          </p:cNvPr>
          <p:cNvSpPr/>
          <p:nvPr/>
        </p:nvSpPr>
        <p:spPr>
          <a:xfrm>
            <a:off x="10580913" y="1906105"/>
            <a:ext cx="1682338" cy="791544"/>
          </a:xfrm>
          <a:prstGeom prst="wedgeRectCallout">
            <a:avLst>
              <a:gd name="adj1" fmla="val -149714"/>
              <a:gd name="adj2" fmla="val 436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Building Plans Reviews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B8F25F5-5993-0C78-C8FC-9E806E399C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7434"/>
              </p:ext>
            </p:extLst>
          </p:nvPr>
        </p:nvGraphicFramePr>
        <p:xfrm>
          <a:off x="1362747" y="1861248"/>
          <a:ext cx="7549282" cy="4765192"/>
        </p:xfrm>
        <a:graphic>
          <a:graphicData uri="http://schemas.openxmlformats.org/drawingml/2006/table">
            <a:tbl>
              <a:tblPr/>
              <a:tblGrid>
                <a:gridCol w="567810">
                  <a:extLst>
                    <a:ext uri="{9D8B030D-6E8A-4147-A177-3AD203B41FA5}">
                      <a16:colId xmlns:a16="http://schemas.microsoft.com/office/drawing/2014/main" val="1979790599"/>
                    </a:ext>
                  </a:extLst>
                </a:gridCol>
                <a:gridCol w="2322855">
                  <a:extLst>
                    <a:ext uri="{9D8B030D-6E8A-4147-A177-3AD203B41FA5}">
                      <a16:colId xmlns:a16="http://schemas.microsoft.com/office/drawing/2014/main" val="2048141310"/>
                    </a:ext>
                  </a:extLst>
                </a:gridCol>
                <a:gridCol w="825905">
                  <a:extLst>
                    <a:ext uri="{9D8B030D-6E8A-4147-A177-3AD203B41FA5}">
                      <a16:colId xmlns:a16="http://schemas.microsoft.com/office/drawing/2014/main" val="4148619219"/>
                    </a:ext>
                  </a:extLst>
                </a:gridCol>
                <a:gridCol w="958178">
                  <a:extLst>
                    <a:ext uri="{9D8B030D-6E8A-4147-A177-3AD203B41FA5}">
                      <a16:colId xmlns:a16="http://schemas.microsoft.com/office/drawing/2014/main" val="2864961440"/>
                    </a:ext>
                  </a:extLst>
                </a:gridCol>
                <a:gridCol w="958178">
                  <a:extLst>
                    <a:ext uri="{9D8B030D-6E8A-4147-A177-3AD203B41FA5}">
                      <a16:colId xmlns:a16="http://schemas.microsoft.com/office/drawing/2014/main" val="2416069865"/>
                    </a:ext>
                  </a:extLst>
                </a:gridCol>
                <a:gridCol w="958178">
                  <a:extLst>
                    <a:ext uri="{9D8B030D-6E8A-4147-A177-3AD203B41FA5}">
                      <a16:colId xmlns:a16="http://schemas.microsoft.com/office/drawing/2014/main" val="4142790210"/>
                    </a:ext>
                  </a:extLst>
                </a:gridCol>
                <a:gridCol w="958178">
                  <a:extLst>
                    <a:ext uri="{9D8B030D-6E8A-4147-A177-3AD203B41FA5}">
                      <a16:colId xmlns:a16="http://schemas.microsoft.com/office/drawing/2014/main" val="2224262977"/>
                    </a:ext>
                  </a:extLst>
                </a:gridCol>
              </a:tblGrid>
              <a:tr h="59626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  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2020-21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2021-22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Final Budget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(Allow)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2022/23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ESTIMATED ACTUALS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2023/24</a:t>
                      </a:r>
                      <a:b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1100" b="1" i="0" u="none" strike="noStrike">
                          <a:effectLst/>
                          <a:latin typeface="Arial" panose="020B0604020202020204" pitchFamily="34" charset="0"/>
                        </a:rPr>
                        <a:t>REQUEST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948689"/>
                  </a:ext>
                </a:extLst>
              </a:tr>
              <a:tr h="19251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Prior Year End Fund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6,157,904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8,815,294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11,252,513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11,252,513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12,409,107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050277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Property Tax-current-sec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2,505,026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2,528,912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2,672,702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2,569,906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2,698,401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10857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Property Tax-current-unsec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42,637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46,931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47,152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49,662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52,145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1032590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Property Tax-prior unsec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8,928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5,443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4,848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1,909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808753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Supplemental prop tax 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22,211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65,239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34,055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19,168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85745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40151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Supplemental prop tax-cu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1,040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096792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Supp prop tax-prior secured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2,620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1,058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1,747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2,580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1,700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1739957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40161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Prior year nsec supp apport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461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565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154776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40192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Assessments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3,121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(3,121)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43305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40197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In-Lieu Taxes 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1,168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86956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40430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Interest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48,539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42,139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77,370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96,473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915340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40830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St-Homeowners' prop.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13,403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13,201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13,597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12,973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13,100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424645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40852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St-other tax relief subvent.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1,315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1,491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1116212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40899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St-Prior Year Adjustments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4976049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41095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FED-Other Misc Grants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44,655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(1,175)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74,000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8,975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789477"/>
                  </a:ext>
                </a:extLst>
              </a:tr>
              <a:tr h="3529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41163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AID Other Gov Anti-Terr Appr Auth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962138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41304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Inspection charges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22,610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11,839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19,719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354860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41576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Permit Processing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39,114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17,457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9,628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15,000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782515"/>
                  </a:ext>
                </a:extLst>
              </a:tr>
              <a:tr h="191393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42022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Cost Recovery-other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877,958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245,424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 dirty="0">
                          <a:effectLst/>
                          <a:latin typeface="Arial" panose="020B0604020202020204" pitchFamily="34" charset="0"/>
                        </a:rPr>
                        <a:t>218,467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60,000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300289"/>
                  </a:ext>
                </a:extLst>
              </a:tr>
              <a:tr h="17728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42030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Fire Protection Services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2,746,251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2,669,902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2,763,678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2,666,071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effectLst/>
                          <a:latin typeface="Arial" panose="020B0604020202020204" pitchFamily="34" charset="0"/>
                        </a:rPr>
                        <a:t>2,813,746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84520"/>
                  </a:ext>
                </a:extLst>
              </a:tr>
              <a:tr h="192513"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Total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6,381,925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5,648,114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5,795,714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5,695,236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5,799,492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932940"/>
                  </a:ext>
                </a:extLst>
              </a:tr>
            </a:tbl>
          </a:graphicData>
        </a:graphic>
      </p:graphicFrame>
      <p:sp>
        <p:nvSpPr>
          <p:cNvPr id="6" name="Right Brace 5">
            <a:extLst>
              <a:ext uri="{FF2B5EF4-FFF2-40B4-BE49-F238E27FC236}">
                <a16:creationId xmlns:a16="http://schemas.microsoft.com/office/drawing/2014/main" id="{7DBBE137-826C-C23F-0800-CE23C6F4D7C0}"/>
              </a:ext>
            </a:extLst>
          </p:cNvPr>
          <p:cNvSpPr/>
          <p:nvPr/>
        </p:nvSpPr>
        <p:spPr>
          <a:xfrm>
            <a:off x="8912028" y="2692754"/>
            <a:ext cx="528855" cy="12379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C7F62636-F4DB-472D-D9F2-F06881E50DBA}"/>
              </a:ext>
            </a:extLst>
          </p:cNvPr>
          <p:cNvSpPr/>
          <p:nvPr/>
        </p:nvSpPr>
        <p:spPr>
          <a:xfrm>
            <a:off x="10208820" y="3585032"/>
            <a:ext cx="1983180" cy="1317623"/>
          </a:xfrm>
          <a:prstGeom prst="wedgeRectCallout">
            <a:avLst>
              <a:gd name="adj1" fmla="val -116522"/>
              <a:gd name="adj2" fmla="val 1493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</a:rPr>
              <a:t>State Use of Equipment </a:t>
            </a: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1 ($3,407 per day)</a:t>
            </a:r>
            <a:endParaRPr lang="en-US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Type 3- ($3,078 per day)</a:t>
            </a:r>
            <a:endParaRPr lang="en-US" sz="14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0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vert="horz" lIns="91440" tIns="45720" rIns="91440" bIns="45720" rtlCol="0" anchor="ctr">
        <a:normAutofit/>
      </a:bodyPr>
      <a:lstStyle>
        <a:defPPr algn="l">
          <a:defRPr sz="3600" b="1" dirty="0" smtClean="0">
            <a:solidFill>
              <a:srgbClr val="1C4E69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80BBCA9CA7E469FFE20F458B039A1" ma:contentTypeVersion="14" ma:contentTypeDescription="Create a new document." ma:contentTypeScope="" ma:versionID="1ae350c2ba9eebfa37cad475761fc6eb">
  <xsd:schema xmlns:xsd="http://www.w3.org/2001/XMLSchema" xmlns:xs="http://www.w3.org/2001/XMLSchema" xmlns:p="http://schemas.microsoft.com/office/2006/metadata/properties" xmlns:ns2="2ff1a55b-3eb3-43c2-8ce7-56bd7252597b" xmlns:ns3="6388cb97-7b4a-42cd-8f10-bd31cbe2d3e8" targetNamespace="http://schemas.microsoft.com/office/2006/metadata/properties" ma:root="true" ma:fieldsID="6ed024018fc9a18168e9fd9a07bf7889" ns2:_="" ns3:_="">
    <xsd:import namespace="2ff1a55b-3eb3-43c2-8ce7-56bd7252597b"/>
    <xsd:import namespace="6388cb97-7b4a-42cd-8f10-bd31cbe2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f1a55b-3eb3-43c2-8ce7-56bd725259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eec8a792-1b2c-4741-915b-5e26750bb8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88cb97-7b4a-42cd-8f10-bd31cbe2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6fbe0d97-d1a8-43e3-8696-42fe50d99948}" ma:internalName="TaxCatchAll" ma:showField="CatchAllData" ma:web="6388cb97-7b4a-42cd-8f10-bd31cbe2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f1a55b-3eb3-43c2-8ce7-56bd7252597b">
      <Terms xmlns="http://schemas.microsoft.com/office/infopath/2007/PartnerControls"/>
    </lcf76f155ced4ddcb4097134ff3c332f>
    <TaxCatchAll xmlns="6388cb97-7b4a-42cd-8f10-bd31cbe2d3e8" xsi:nil="true"/>
  </documentManagement>
</p:properties>
</file>

<file path=customXml/itemProps1.xml><?xml version="1.0" encoding="utf-8"?>
<ds:datastoreItem xmlns:ds="http://schemas.openxmlformats.org/officeDocument/2006/customXml" ds:itemID="{D8B176CD-F1AA-4348-9102-103F2548E2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80758C-0A70-4467-A04D-1B1A873344A4}">
  <ds:schemaRefs>
    <ds:schemaRef ds:uri="2ff1a55b-3eb3-43c2-8ce7-56bd7252597b"/>
    <ds:schemaRef ds:uri="6388cb97-7b4a-42cd-8f10-bd31cbe2d3e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F093AF3-B74C-47E2-A371-C32E057B9FA9}">
  <ds:schemaRefs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2ff1a55b-3eb3-43c2-8ce7-56bd7252597b"/>
    <ds:schemaRef ds:uri="http://www.w3.org/XML/1998/namespace"/>
    <ds:schemaRef ds:uri="http://purl.org/dc/terms/"/>
    <ds:schemaRef ds:uri="6388cb97-7b4a-42cd-8f10-bd31cbe2d3e8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20882</TotalTime>
  <Words>1417</Words>
  <Application>Microsoft Office PowerPoint</Application>
  <PresentationFormat>Widescreen</PresentationFormat>
  <Paragraphs>733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Poppins</vt:lpstr>
      <vt:lpstr>Poppins SemiBold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Victoria  Yuen-Ruan</dc:creator>
  <cp:lastModifiedBy>Michael Beaton</cp:lastModifiedBy>
  <cp:revision>143</cp:revision>
  <cp:lastPrinted>2022-12-21T20:07:34Z</cp:lastPrinted>
  <dcterms:created xsi:type="dcterms:W3CDTF">2022-03-14T22:42:56Z</dcterms:created>
  <dcterms:modified xsi:type="dcterms:W3CDTF">2023-04-27T23:07:21Z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0x01010031180BBCA9CA7E469FFE20F458B039A1</vt:lpwstr>
  </property>
  <property fmtid="{D5CDD505-2E9C-101B-9397-08002B2CF9AE}" pid="3" name="MediaServiceImageTags">
    <vt:lpwstr/>
  </property>
</Properties>
</file>